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51" r:id="rId2"/>
    <p:sldId id="572" r:id="rId3"/>
    <p:sldId id="568" r:id="rId4"/>
    <p:sldId id="569" r:id="rId5"/>
    <p:sldId id="570" r:id="rId6"/>
    <p:sldId id="574" r:id="rId7"/>
    <p:sldId id="575" r:id="rId8"/>
    <p:sldId id="576" r:id="rId9"/>
    <p:sldId id="577" r:id="rId10"/>
    <p:sldId id="573" r:id="rId11"/>
    <p:sldId id="606" r:id="rId12"/>
    <p:sldId id="567" r:id="rId13"/>
    <p:sldId id="579" r:id="rId14"/>
    <p:sldId id="580" r:id="rId15"/>
    <p:sldId id="581" r:id="rId16"/>
    <p:sldId id="582" r:id="rId17"/>
    <p:sldId id="607" r:id="rId18"/>
    <p:sldId id="584" r:id="rId19"/>
    <p:sldId id="585" r:id="rId20"/>
    <p:sldId id="599" r:id="rId21"/>
    <p:sldId id="605" r:id="rId22"/>
    <p:sldId id="601" r:id="rId23"/>
    <p:sldId id="600" r:id="rId24"/>
    <p:sldId id="587" r:id="rId25"/>
    <p:sldId id="592" r:id="rId26"/>
    <p:sldId id="593" r:id="rId27"/>
    <p:sldId id="588" r:id="rId28"/>
    <p:sldId id="594" r:id="rId29"/>
    <p:sldId id="589" r:id="rId30"/>
    <p:sldId id="596" r:id="rId31"/>
    <p:sldId id="595" r:id="rId32"/>
    <p:sldId id="597" r:id="rId33"/>
    <p:sldId id="604" r:id="rId34"/>
    <p:sldId id="5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169"/>
  </p:normalViewPr>
  <p:slideViewPr>
    <p:cSldViewPr snapToGrid="0">
      <p:cViewPr varScale="1">
        <p:scale>
          <a:sx n="213" d="100"/>
          <a:sy n="213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-3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unyuan.li/" TargetMode="External"/><Relationship Id="rId2" Type="http://schemas.openxmlformats.org/officeDocument/2006/relationships/hyperlink" Target="https://hliu.c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ges.cs.wisc.edu/~yongjaelee/" TargetMode="External"/><Relationship Id="rId4" Type="http://schemas.openxmlformats.org/officeDocument/2006/relationships/hyperlink" Target="https://qywu.github.io/about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Sastry,+G" TargetMode="External"/><Relationship Id="rId13" Type="http://schemas.openxmlformats.org/officeDocument/2006/relationships/hyperlink" Target="https://arxiv.org/search/cs?searchtype=author&amp;query=Sutskever,+I" TargetMode="External"/><Relationship Id="rId3" Type="http://schemas.openxmlformats.org/officeDocument/2006/relationships/hyperlink" Target="https://arxiv.org/search/cs?searchtype=author&amp;query=Kim,+J+W" TargetMode="External"/><Relationship Id="rId7" Type="http://schemas.openxmlformats.org/officeDocument/2006/relationships/hyperlink" Target="https://arxiv.org/search/cs?searchtype=author&amp;query=Agarwal,+S" TargetMode="External"/><Relationship Id="rId12" Type="http://schemas.openxmlformats.org/officeDocument/2006/relationships/hyperlink" Target="https://arxiv.org/search/cs?searchtype=author&amp;query=Krueger,+G" TargetMode="External"/><Relationship Id="rId2" Type="http://schemas.openxmlformats.org/officeDocument/2006/relationships/hyperlink" Target="https://arxiv.org/search/cs?searchtype=author&amp;query=Radford,+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Goh,+G" TargetMode="External"/><Relationship Id="rId11" Type="http://schemas.openxmlformats.org/officeDocument/2006/relationships/hyperlink" Target="https://arxiv.org/search/cs?searchtype=author&amp;query=Clark,+J" TargetMode="External"/><Relationship Id="rId5" Type="http://schemas.openxmlformats.org/officeDocument/2006/relationships/hyperlink" Target="https://arxiv.org/search/cs?searchtype=author&amp;query=Ramesh,+A" TargetMode="External"/><Relationship Id="rId10" Type="http://schemas.openxmlformats.org/officeDocument/2006/relationships/hyperlink" Target="https://arxiv.org/search/cs?searchtype=author&amp;query=Mishkin,+P" TargetMode="External"/><Relationship Id="rId4" Type="http://schemas.openxmlformats.org/officeDocument/2006/relationships/hyperlink" Target="https://arxiv.org/search/cs?searchtype=author&amp;query=Hallacy,+C" TargetMode="External"/><Relationship Id="rId9" Type="http://schemas.openxmlformats.org/officeDocument/2006/relationships/hyperlink" Target="https://arxiv.org/search/cs?searchtype=author&amp;query=Askell,+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elvenkim1/clip-by-openai-by-first-running-the-colab-7bbd8fc8ea07" TargetMode="External"/><Relationship Id="rId2" Type="http://schemas.openxmlformats.org/officeDocument/2006/relationships/hyperlink" Target="https://colab.research.google.com/drive/1NRdzNsk58h9APO-Wo7ot8UCRX9kWxMHg?usp=shar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Multi-modality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9D8-5F4E-C64D-E390-F580B8D7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Implémentation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1A79-A932-B7B9-FAFC-47E9FA4F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66500-FCD6-9180-2D37-A75A882F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32" y="158239"/>
            <a:ext cx="6371746" cy="6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6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40D4-BBA7-53F2-F446-3B0E30CC0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8B94-A135-4BD6-0D4E-83B26C37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Aperçu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4767D-9400-E5C2-040D-CA8A9B51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 : </a:t>
            </a:r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conjointe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et </a:t>
            </a:r>
            <a:r>
              <a:rPr lang="en-US" dirty="0" err="1"/>
              <a:t>d'image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DALL-E-2 : </a:t>
            </a:r>
            <a:r>
              <a:rPr lang="en-US" dirty="0" err="1">
                <a:solidFill>
                  <a:srgbClr val="C00000"/>
                </a:solidFill>
              </a:rPr>
              <a:t>Génération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d'images</a:t>
            </a:r>
            <a:r>
              <a:rPr lang="en-US" dirty="0">
                <a:solidFill>
                  <a:srgbClr val="C00000"/>
                </a:solidFill>
              </a:rPr>
              <a:t> à </a:t>
            </a:r>
            <a:r>
              <a:rPr lang="en-US" dirty="0" err="1">
                <a:solidFill>
                  <a:srgbClr val="C00000"/>
                </a:solidFill>
              </a:rPr>
              <a:t>partir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texte</a:t>
            </a:r>
            <a:endParaRPr lang="en-US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LLaVA</a:t>
            </a:r>
            <a:r>
              <a:rPr lang="en-US" dirty="0"/>
              <a:t> : Chatbot multimodal</a:t>
            </a:r>
            <a:br>
              <a:rPr lang="en-US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0027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5318-2E1C-2AD5-F3DA-9D03ABE2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DALL-E-2 : </a:t>
            </a:r>
            <a:r>
              <a:rPr lang="en-US" dirty="0" err="1">
                <a:solidFill>
                  <a:srgbClr val="C00000"/>
                </a:solidFill>
              </a:rPr>
              <a:t>Génération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d'images</a:t>
            </a:r>
            <a:r>
              <a:rPr lang="en-US" dirty="0">
                <a:solidFill>
                  <a:srgbClr val="C00000"/>
                </a:solidFill>
              </a:rPr>
              <a:t> à </a:t>
            </a:r>
            <a:r>
              <a:rPr lang="en-US" dirty="0" err="1">
                <a:solidFill>
                  <a:srgbClr val="C00000"/>
                </a:solidFill>
              </a:rPr>
              <a:t>partir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texte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7D95-B5DC-E00E-7A4A-8003B8083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02469-634A-3119-1032-C8FFB7244C85}"/>
              </a:ext>
            </a:extLst>
          </p:cNvPr>
          <p:cNvSpPr txBox="1"/>
          <p:nvPr/>
        </p:nvSpPr>
        <p:spPr>
          <a:xfrm>
            <a:off x="1386540" y="6262042"/>
            <a:ext cx="10237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Aditya Ramesh, Prafulla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Dhariwal</a:t>
            </a:r>
            <a:r>
              <a:rPr 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Alex Nichol, Casey Chu, Mark Chen</a:t>
            </a:r>
            <a:r>
              <a:rPr lang="en-US" altLang="zh-CN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zh-CN" alt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Hierarchical Text-Conditional Image Generation with CLIP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Latents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arXiv:2204.06125.</a:t>
            </a:r>
            <a:r>
              <a:rPr lang="zh-CN" alt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endParaRPr lang="en-C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1AB09-CC64-5DF0-EAA2-E6BA1AA5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4" r="-4811" b="35586"/>
          <a:stretch/>
        </p:blipFill>
        <p:spPr>
          <a:xfrm>
            <a:off x="627527" y="2006349"/>
            <a:ext cx="5869859" cy="4028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76A25-48A1-A7D8-96EC-BB688277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93"/>
          <a:stretch/>
        </p:blipFill>
        <p:spPr>
          <a:xfrm>
            <a:off x="6423548" y="3119296"/>
            <a:ext cx="5111042" cy="20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8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E67A-02A7-CF71-5539-FCA5E869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du </a:t>
            </a:r>
            <a:r>
              <a:rPr lang="en-US" b="1" dirty="0" err="1"/>
              <a:t>Modèle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F2C59-5642-3D7A-626F-CDCCE90B8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05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CN" dirty="0"/>
          </a:p>
          <a:p>
            <a:r>
              <a:rPr lang="en-US" dirty="0" err="1"/>
              <a:t>Apprentissage</a:t>
            </a:r>
            <a:r>
              <a:rPr lang="en-US" dirty="0"/>
              <a:t> d'un </a:t>
            </a:r>
            <a:r>
              <a:rPr lang="en-US" dirty="0" err="1"/>
              <a:t>espace</a:t>
            </a:r>
            <a:r>
              <a:rPr lang="en-US" dirty="0"/>
              <a:t> de </a:t>
            </a:r>
            <a:r>
              <a:rPr lang="en-US" dirty="0" err="1"/>
              <a:t>représentation</a:t>
            </a:r>
            <a:r>
              <a:rPr lang="en-US" dirty="0"/>
              <a:t> conjoint pour le </a:t>
            </a:r>
            <a:r>
              <a:rPr lang="en-US" dirty="0" err="1"/>
              <a:t>texte</a:t>
            </a:r>
            <a:r>
              <a:rPr lang="en-US" dirty="0"/>
              <a:t> et les images </a:t>
            </a:r>
            <a:r>
              <a:rPr lang="en-US" dirty="0" err="1"/>
              <a:t>basé</a:t>
            </a:r>
            <a:r>
              <a:rPr lang="en-US" dirty="0"/>
              <a:t> sur CLIP</a:t>
            </a:r>
          </a:p>
          <a:p>
            <a:r>
              <a:rPr lang="en-US" dirty="0"/>
              <a:t>Une </a:t>
            </a:r>
            <a:r>
              <a:rPr lang="en-US" dirty="0" err="1"/>
              <a:t>intégration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CLIP </a:t>
            </a:r>
            <a:r>
              <a:rPr lang="en-US" dirty="0" err="1"/>
              <a:t>alimentée</a:t>
            </a:r>
            <a:r>
              <a:rPr lang="en-US" dirty="0"/>
              <a:t> dans un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autorégressif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diffusion pour </a:t>
            </a:r>
            <a:r>
              <a:rPr lang="en-US" dirty="0" err="1"/>
              <a:t>produire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intégration</a:t>
            </a:r>
            <a:r>
              <a:rPr lang="en-US" dirty="0"/>
              <a:t> </a:t>
            </a:r>
            <a:r>
              <a:rPr lang="en-US" dirty="0" err="1"/>
              <a:t>d'image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Génération</a:t>
            </a:r>
            <a:r>
              <a:rPr lang="en-US" dirty="0"/>
              <a:t> de </a:t>
            </a:r>
            <a:r>
              <a:rPr lang="en-US" dirty="0" err="1"/>
              <a:t>l'image</a:t>
            </a:r>
            <a:r>
              <a:rPr lang="en-US" dirty="0"/>
              <a:t> finale avec un </a:t>
            </a:r>
            <a:r>
              <a:rPr lang="en-US" dirty="0" err="1"/>
              <a:t>décodeur</a:t>
            </a:r>
            <a:r>
              <a:rPr lang="en-US" dirty="0"/>
              <a:t> de diffusion </a:t>
            </a:r>
            <a:r>
              <a:rPr lang="en-US" dirty="0" err="1"/>
              <a:t>conditionné</a:t>
            </a:r>
            <a:r>
              <a:rPr lang="en-US" dirty="0"/>
              <a:t> par </a:t>
            </a:r>
            <a:r>
              <a:rPr lang="en-US" dirty="0" err="1"/>
              <a:t>l'intégration</a:t>
            </a:r>
            <a:r>
              <a:rPr lang="en-US" dirty="0"/>
              <a:t> </a:t>
            </a:r>
            <a:r>
              <a:rPr lang="en-US" dirty="0" err="1"/>
              <a:t>d'image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9D3D-B8A6-CD92-FA2F-AC9AEEF7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40"/>
          <a:stretch/>
        </p:blipFill>
        <p:spPr>
          <a:xfrm>
            <a:off x="1922930" y="1326777"/>
            <a:ext cx="7772400" cy="30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43F6-BCD2-E797-BB30-48FE0A9C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 formulation </a:t>
            </a:r>
            <a:r>
              <a:rPr lang="en-US" b="1" dirty="0" err="1"/>
              <a:t>probabiliste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9A9A0-642F-2ACB-F204-099154454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Étant</a:t>
                </a:r>
                <a:r>
                  <a:rPr lang="en-US" dirty="0"/>
                  <a:t> </a:t>
                </a:r>
                <a:r>
                  <a:rPr lang="en-US" dirty="0" err="1"/>
                  <a:t>donné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paire</a:t>
                </a:r>
                <a:r>
                  <a:rPr lang="en-US" dirty="0"/>
                  <a:t> </a:t>
                </a:r>
                <a:r>
                  <a:rPr lang="en-US" dirty="0" err="1"/>
                  <a:t>d'image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et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légende</a:t>
                </a:r>
                <a:r>
                  <a:rPr lang="en-US" dirty="0"/>
                  <a:t> </a:t>
                </a:r>
                <a:r>
                  <a:rPr lang="en-US" dirty="0" err="1"/>
                  <a:t>correspondante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respectivement</a:t>
                </a:r>
                <a:r>
                  <a:rPr lang="en-US" dirty="0"/>
                  <a:t> les </a:t>
                </a:r>
                <a:r>
                  <a:rPr lang="en-US" dirty="0" err="1"/>
                  <a:t>intégrations</a:t>
                </a:r>
                <a:r>
                  <a:rPr lang="en-US" dirty="0"/>
                  <a:t> </a:t>
                </a:r>
                <a:r>
                  <a:rPr lang="en-US" dirty="0" err="1"/>
                  <a:t>d'images</a:t>
                </a:r>
                <a:r>
                  <a:rPr lang="en-US" dirty="0"/>
                  <a:t> et de </a:t>
                </a:r>
                <a:r>
                  <a:rPr lang="en-US" dirty="0" err="1"/>
                  <a:t>texte</a:t>
                </a:r>
                <a:r>
                  <a:rPr lang="en-US" dirty="0"/>
                  <a:t>. Nous </a:t>
                </a:r>
                <a:r>
                  <a:rPr lang="en-US" dirty="0" err="1"/>
                  <a:t>définissons</a:t>
                </a:r>
                <a:r>
                  <a:rPr lang="en-US" dirty="0"/>
                  <a:t> le </a:t>
                </a:r>
                <a:r>
                  <a:rPr lang="en-US" dirty="0" err="1"/>
                  <a:t>modèle</a:t>
                </a:r>
                <a:r>
                  <a:rPr lang="en-US" dirty="0"/>
                  <a:t> </a:t>
                </a:r>
                <a:r>
                  <a:rPr lang="en-US" dirty="0" err="1"/>
                  <a:t>génératif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suit :</a:t>
                </a:r>
                <a:endParaRPr lang="en-US" altLang="zh-CN" dirty="0"/>
              </a:p>
              <a:p>
                <a:pPr lvl="1"/>
                <a:r>
                  <a:rPr lang="en-US" dirty="0"/>
                  <a:t>Un </a:t>
                </a:r>
                <a:r>
                  <a:rPr lang="en-US" b="1" dirty="0"/>
                  <a:t>prior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roduit</a:t>
                </a:r>
                <a:r>
                  <a:rPr lang="en-US" dirty="0"/>
                  <a:t> les </a:t>
                </a:r>
                <a:r>
                  <a:rPr lang="en-US" dirty="0" err="1"/>
                  <a:t>intégrations</a:t>
                </a:r>
                <a:r>
                  <a:rPr lang="en-US" dirty="0"/>
                  <a:t> </a:t>
                </a:r>
                <a:r>
                  <a:rPr lang="en-US" dirty="0" err="1"/>
                  <a:t>d‘images</a:t>
                </a:r>
                <a:r>
                  <a:rPr lang="en-US" dirty="0"/>
                  <a:t> CLIP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conditionnées</a:t>
                </a:r>
                <a:r>
                  <a:rPr lang="en-US" dirty="0"/>
                  <a:t> par les </a:t>
                </a:r>
                <a:r>
                  <a:rPr lang="en-US" dirty="0" err="1"/>
                  <a:t>légendes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lvl="1"/>
                <a:r>
                  <a:rPr lang="en-US" dirty="0"/>
                  <a:t>Un </a:t>
                </a:r>
                <a:r>
                  <a:rPr lang="en-US" b="1" dirty="0" err="1"/>
                  <a:t>decodeur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génère</a:t>
                </a:r>
                <a:r>
                  <a:rPr lang="en-US" dirty="0"/>
                  <a:t> </a:t>
                </a:r>
                <a:r>
                  <a:rPr lang="en-US" dirty="0" err="1"/>
                  <a:t>l‘image</a:t>
                </a:r>
                <a:r>
                  <a:rPr lang="en-US" dirty="0"/>
                  <a:t> finale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se </a:t>
                </a:r>
                <a:r>
                  <a:rPr lang="en-US" dirty="0" err="1"/>
                  <a:t>basant</a:t>
                </a:r>
                <a:r>
                  <a:rPr lang="en-US" dirty="0"/>
                  <a:t> sur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9A9A0-642F-2ACB-F204-099154454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0FF94B-58E4-8A54-0B9C-087FAEFF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23" y="4622800"/>
            <a:ext cx="6019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11BAE-50B7-DB2A-4843-3F62D3D98B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D</a:t>
                </a:r>
                <a:r>
                  <a:rPr lang="en-US" dirty="0" err="1"/>
                  <a:t>ecodeur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11BAE-50B7-DB2A-4843-3F62D3D98B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948FC-FB3E-77C3-2170-0404727C1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 </a:t>
                </a:r>
                <a:r>
                  <a:rPr lang="en-US" dirty="0" err="1"/>
                  <a:t>modèle</a:t>
                </a:r>
                <a:r>
                  <a:rPr lang="en-US" dirty="0"/>
                  <a:t> de diffusion U-Net pour la </a:t>
                </a:r>
                <a:r>
                  <a:rPr lang="en-US" dirty="0" err="1"/>
                  <a:t>génération</a:t>
                </a:r>
                <a:r>
                  <a:rPr lang="en-US" dirty="0"/>
                  <a:t> </a:t>
                </a:r>
                <a:r>
                  <a:rPr lang="en-US" dirty="0" err="1"/>
                  <a:t>d'images</a:t>
                </a:r>
                <a:r>
                  <a:rPr lang="en-US" dirty="0"/>
                  <a:t> </a:t>
                </a:r>
                <a:r>
                  <a:rPr lang="en-US" dirty="0" err="1"/>
                  <a:t>conditionné</a:t>
                </a:r>
                <a:r>
                  <a:rPr lang="en-US" dirty="0"/>
                  <a:t> par </a:t>
                </a:r>
                <a:r>
                  <a:rPr lang="en-US" dirty="0" err="1"/>
                  <a:t>l'intégration</a:t>
                </a:r>
                <a:r>
                  <a:rPr lang="en-US" dirty="0"/>
                  <a:t> </a:t>
                </a:r>
                <a:r>
                  <a:rPr lang="en-US" dirty="0" err="1"/>
                  <a:t>d'image</a:t>
                </a:r>
                <a:r>
                  <a:rPr lang="en-US" dirty="0"/>
                  <a:t> CLIP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948FC-FB3E-77C3-2170-0404727C1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305676F-B1E7-A383-EE56-C1A5B8EF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12" y="2859868"/>
            <a:ext cx="5652247" cy="26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1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EC3F9-57A7-35BB-4A92-0F7D0225D9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Prior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EC3F9-57A7-35BB-4A92-0F7D0225D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FF33E-D943-70F3-417F-0E7822473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536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b="1" dirty="0"/>
                  <a:t>Diffusion Prior</a:t>
                </a:r>
                <a:r>
                  <a:rPr lang="en-US" dirty="0"/>
                  <a:t> </a:t>
                </a:r>
                <a:r>
                  <a:rPr lang="en-US" dirty="0" err="1"/>
                  <a:t>utilise</a:t>
                </a:r>
                <a:r>
                  <a:rPr lang="en-US" dirty="0"/>
                  <a:t> un </a:t>
                </a:r>
                <a:r>
                  <a:rPr lang="en-US" dirty="0" err="1"/>
                  <a:t>modèle</a:t>
                </a:r>
                <a:r>
                  <a:rPr lang="en-US" dirty="0"/>
                  <a:t> de diffusion sur </a:t>
                </a:r>
                <a:r>
                  <a:rPr lang="en-US" dirty="0" err="1"/>
                  <a:t>l'intégration</a:t>
                </a:r>
                <a:r>
                  <a:rPr lang="en-US" dirty="0"/>
                  <a:t> </a:t>
                </a:r>
                <a:r>
                  <a:rPr lang="en-US" dirty="0" err="1"/>
                  <a:t>d'image</a:t>
                </a:r>
                <a:r>
                  <a:rPr lang="en-US" dirty="0"/>
                  <a:t> CLIP. </a:t>
                </a:r>
                <a:r>
                  <a:rPr lang="en-US" dirty="0" err="1"/>
                  <a:t>L'entrée</a:t>
                </a:r>
                <a:r>
                  <a:rPr lang="en-US" dirty="0"/>
                  <a:t> de </a:t>
                </a:r>
                <a:r>
                  <a:rPr lang="en-US" dirty="0" err="1"/>
                  <a:t>ce</a:t>
                </a:r>
                <a:r>
                  <a:rPr lang="en-US" dirty="0"/>
                  <a:t> </a:t>
                </a:r>
                <a:r>
                  <a:rPr lang="en-US" dirty="0" err="1"/>
                  <a:t>modèle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le </a:t>
                </a:r>
                <a:r>
                  <a:rPr lang="en-US" dirty="0" err="1"/>
                  <a:t>texte</a:t>
                </a:r>
                <a:r>
                  <a:rPr lang="en-US" dirty="0"/>
                  <a:t> </a:t>
                </a:r>
                <a:r>
                  <a:rPr lang="en-US" dirty="0" err="1"/>
                  <a:t>encodé</a:t>
                </a:r>
                <a:r>
                  <a:rPr lang="en-US" dirty="0"/>
                  <a:t>, </a:t>
                </a:r>
                <a:r>
                  <a:rPr lang="en-US" dirty="0" err="1"/>
                  <a:t>l'intégration</a:t>
                </a:r>
                <a:r>
                  <a:rPr lang="en-US" dirty="0"/>
                  <a:t> de </a:t>
                </a:r>
                <a:r>
                  <a:rPr lang="en-US" dirty="0" err="1"/>
                  <a:t>texte</a:t>
                </a:r>
                <a:r>
                  <a:rPr lang="en-US" dirty="0"/>
                  <a:t> CLIP, </a:t>
                </a:r>
                <a:r>
                  <a:rPr lang="en-US" dirty="0" err="1"/>
                  <a:t>l'instant</a:t>
                </a:r>
                <a:r>
                  <a:rPr lang="en-US" dirty="0"/>
                  <a:t> de diffusion, et </a:t>
                </a:r>
                <a:r>
                  <a:rPr lang="en-US" dirty="0" err="1"/>
                  <a:t>l'intégration</a:t>
                </a:r>
                <a:r>
                  <a:rPr lang="en-US" dirty="0"/>
                  <a:t> </a:t>
                </a:r>
                <a:r>
                  <a:rPr lang="en-US" dirty="0" err="1"/>
                  <a:t>d'image</a:t>
                </a:r>
                <a:r>
                  <a:rPr lang="en-US" dirty="0"/>
                  <a:t> CLIP avec bruit. Le </a:t>
                </a:r>
                <a:r>
                  <a:rPr lang="en-US" dirty="0" err="1"/>
                  <a:t>vecteur</a:t>
                </a:r>
                <a:r>
                  <a:rPr lang="en-US" dirty="0"/>
                  <a:t> </a:t>
                </a:r>
                <a:r>
                  <a:rPr lang="en-US" dirty="0" err="1"/>
                  <a:t>continu</a:t>
                </a:r>
                <a:r>
                  <a:rPr lang="en-US" dirty="0"/>
                  <a:t> zzz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directement</a:t>
                </a:r>
                <a:r>
                  <a:rPr lang="en-US" dirty="0"/>
                  <a:t> </a:t>
                </a:r>
                <a:r>
                  <a:rPr lang="en-US" dirty="0" err="1"/>
                  <a:t>modélisé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utilisant</a:t>
                </a:r>
                <a:r>
                  <a:rPr lang="en-US" dirty="0"/>
                  <a:t> un </a:t>
                </a:r>
                <a:r>
                  <a:rPr lang="en-US" dirty="0" err="1"/>
                  <a:t>modèle</a:t>
                </a:r>
                <a:r>
                  <a:rPr lang="en-US" dirty="0"/>
                  <a:t> de diffusion </a:t>
                </a:r>
                <a:r>
                  <a:rPr lang="en-US" dirty="0" err="1"/>
                  <a:t>gaussien</a:t>
                </a:r>
                <a:r>
                  <a:rPr lang="en-US" dirty="0"/>
                  <a:t> </a:t>
                </a:r>
                <a:r>
                  <a:rPr lang="en-US" dirty="0" err="1"/>
                  <a:t>conditionné</a:t>
                </a:r>
                <a:r>
                  <a:rPr lang="en-US" dirty="0"/>
                  <a:t> par la </a:t>
                </a:r>
                <a:r>
                  <a:rPr lang="en-US" dirty="0" err="1"/>
                  <a:t>légende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FF33E-D943-70F3-417F-0E7822473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5368"/>
                <a:ext cx="10515600" cy="4351338"/>
              </a:xfrm>
              <a:blipFill>
                <a:blip r:embed="rId3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FFEDA47-3F86-75A1-8882-5903841A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809" y="3687249"/>
            <a:ext cx="4938806" cy="287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22352-BF12-600E-1036-EEF18753749B}"/>
              </a:ext>
            </a:extLst>
          </p:cNvPr>
          <p:cNvSpPr txBox="1"/>
          <p:nvPr/>
        </p:nvSpPr>
        <p:spPr>
          <a:xfrm>
            <a:off x="4326964" y="5635812"/>
            <a:ext cx="101601" cy="2808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y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02337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BEAB-6675-BF7F-C1D6-8F6091DB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59DA-D57D-9526-BB10-6426A68C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Aperçu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2477B-4616-15AD-D74A-84F611A0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 : </a:t>
            </a:r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conjointe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et </a:t>
            </a:r>
            <a:r>
              <a:rPr lang="en-US" dirty="0" err="1"/>
              <a:t>d'image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DALL-E-2 : </a:t>
            </a:r>
            <a:r>
              <a:rPr lang="en-US" dirty="0" err="1"/>
              <a:t>Génération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texte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LLaVA</a:t>
            </a:r>
            <a:r>
              <a:rPr lang="en-US" dirty="0">
                <a:solidFill>
                  <a:srgbClr val="C00000"/>
                </a:solidFill>
              </a:rPr>
              <a:t> : Chatbot multimodal</a:t>
            </a:r>
            <a:br>
              <a:rPr lang="en-US" dirty="0">
                <a:solidFill>
                  <a:srgbClr val="C00000"/>
                </a:solidFill>
              </a:rPr>
            </a:b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242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C07B-7C6C-3973-27A4-3022CCA6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LLAVA: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2E1-93FA-0559-E6A7-0FB9BC0F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Exploiter GPT-4 pour </a:t>
            </a:r>
            <a:r>
              <a:rPr lang="en-US" dirty="0" err="1"/>
              <a:t>générer</a:t>
            </a:r>
            <a:r>
              <a:rPr lang="en-US" dirty="0"/>
              <a:t> des données </a:t>
            </a:r>
            <a:r>
              <a:rPr lang="en-US" dirty="0" err="1"/>
              <a:t>d'instructions</a:t>
            </a:r>
            <a:r>
              <a:rPr lang="en-US" dirty="0"/>
              <a:t> </a:t>
            </a:r>
            <a:r>
              <a:rPr lang="en-US" dirty="0" err="1"/>
              <a:t>multimodales</a:t>
            </a:r>
            <a:r>
              <a:rPr lang="en-US" dirty="0"/>
              <a:t> langue-image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Ajustement</a:t>
            </a:r>
            <a:r>
              <a:rPr lang="en-US" dirty="0"/>
              <a:t> des instructions sur </a:t>
            </a:r>
            <a:r>
              <a:rPr lang="en-US" dirty="0" err="1"/>
              <a:t>ces</a:t>
            </a:r>
            <a:r>
              <a:rPr lang="en-US" dirty="0"/>
              <a:t> données </a:t>
            </a:r>
            <a:r>
              <a:rPr lang="en-US" dirty="0" err="1"/>
              <a:t>générées</a:t>
            </a:r>
            <a:r>
              <a:rPr lang="en-US" dirty="0"/>
              <a:t> et construction d'un grand </a:t>
            </a:r>
            <a:r>
              <a:rPr lang="en-US" dirty="0" err="1"/>
              <a:t>modèle</a:t>
            </a:r>
            <a:r>
              <a:rPr lang="en-US" dirty="0"/>
              <a:t> multimodal de bout </a:t>
            </a:r>
            <a:r>
              <a:rPr lang="en-US" dirty="0" err="1"/>
              <a:t>en</a:t>
            </a:r>
            <a:r>
              <a:rPr lang="en-US" dirty="0"/>
              <a:t> bout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Connecte</a:t>
            </a:r>
            <a:r>
              <a:rPr lang="en-US" dirty="0"/>
              <a:t> un </a:t>
            </a:r>
            <a:r>
              <a:rPr lang="en-US" dirty="0" err="1"/>
              <a:t>encodeur</a:t>
            </a:r>
            <a:r>
              <a:rPr lang="en-US" dirty="0"/>
              <a:t> de vision et un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langage</a:t>
            </a:r>
            <a:r>
              <a:rPr lang="en-US" dirty="0"/>
              <a:t> de </a:t>
            </a:r>
            <a:r>
              <a:rPr lang="en-US" dirty="0" err="1"/>
              <a:t>grande</a:t>
            </a:r>
            <a:r>
              <a:rPr lang="en-US" dirty="0"/>
              <a:t> taille (LLM) pour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compréhension</a:t>
            </a:r>
            <a:r>
              <a:rPr lang="en-US" dirty="0"/>
              <a:t> </a:t>
            </a:r>
            <a:r>
              <a:rPr lang="en-US" dirty="0" err="1"/>
              <a:t>visuelle</a:t>
            </a:r>
            <a:r>
              <a:rPr lang="en-US" dirty="0"/>
              <a:t> et </a:t>
            </a:r>
            <a:r>
              <a:rPr lang="en-US" dirty="0" err="1"/>
              <a:t>linguistique</a:t>
            </a:r>
            <a:r>
              <a:rPr lang="en-US" dirty="0"/>
              <a:t> de </a:t>
            </a:r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générale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65A29-B99B-0DEC-F7E9-ACD93A2FAB1D}"/>
              </a:ext>
            </a:extLst>
          </p:cNvPr>
          <p:cNvSpPr txBox="1"/>
          <p:nvPr/>
        </p:nvSpPr>
        <p:spPr>
          <a:xfrm>
            <a:off x="1565833" y="6038463"/>
            <a:ext cx="8630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dirty="0">
                <a:solidFill>
                  <a:srgbClr val="F68946"/>
                </a:solidFill>
                <a:effectLst/>
                <a:latin typeface="Google Sans"/>
                <a:hlinkClick r:id="rId2"/>
              </a:rPr>
              <a:t>Haotian Liu</a:t>
            </a:r>
            <a:r>
              <a:rPr lang="en-US" sz="1200" b="0" i="0" u="none" strike="noStrike" baseline="30000" dirty="0">
                <a:solidFill>
                  <a:srgbClr val="F68946"/>
                </a:solidFill>
                <a:effectLst/>
                <a:latin typeface="Google Sans"/>
                <a:hlinkClick r:id="rId2"/>
              </a:rPr>
              <a:t>*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Google Sans"/>
              </a:rPr>
              <a:t>, </a:t>
            </a:r>
            <a:r>
              <a:rPr lang="en-US" sz="1200" b="0" i="0" u="none" strike="noStrike" dirty="0">
                <a:solidFill>
                  <a:srgbClr val="008AD7"/>
                </a:solidFill>
                <a:effectLst/>
                <a:latin typeface="Google Sans"/>
                <a:hlinkClick r:id="rId3"/>
              </a:rPr>
              <a:t>Chunyuan Li</a:t>
            </a:r>
            <a:r>
              <a:rPr lang="en-US" sz="1200" b="0" i="0" u="none" strike="noStrike" baseline="30000" dirty="0">
                <a:solidFill>
                  <a:srgbClr val="008AD7"/>
                </a:solidFill>
                <a:effectLst/>
                <a:latin typeface="Google Sans"/>
                <a:hlinkClick r:id="rId3"/>
              </a:rPr>
              <a:t>*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Google Sans"/>
              </a:rPr>
              <a:t>, </a:t>
            </a:r>
            <a:r>
              <a:rPr lang="en-US" sz="1200" b="0" i="0" u="none" strike="noStrike" dirty="0">
                <a:solidFill>
                  <a:srgbClr val="F2A900"/>
                </a:solidFill>
                <a:effectLst/>
                <a:latin typeface="Google Sans"/>
                <a:hlinkClick r:id="rId4"/>
              </a:rPr>
              <a:t>Qingyang Wu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Google Sans"/>
              </a:rPr>
              <a:t>, </a:t>
            </a:r>
            <a:r>
              <a:rPr lang="en-US" sz="1200" b="0" i="0" u="none" strike="noStrike" dirty="0">
                <a:solidFill>
                  <a:srgbClr val="F68946"/>
                </a:solidFill>
                <a:effectLst/>
                <a:latin typeface="Google Sans"/>
                <a:hlinkClick r:id="rId5"/>
              </a:rPr>
              <a:t>Yong Jae Lee</a:t>
            </a:r>
            <a:r>
              <a:rPr lang="en-US" altLang="zh-CN" sz="1200" b="0" i="0" u="none" strike="noStrike" dirty="0">
                <a:solidFill>
                  <a:srgbClr val="F68946"/>
                </a:solidFill>
                <a:effectLst/>
                <a:latin typeface="Google Sans"/>
              </a:rPr>
              <a:t>.</a:t>
            </a:r>
            <a:r>
              <a:rPr lang="zh-CN" altLang="en-US" sz="1200" b="0" i="0" u="none" strike="noStrike" dirty="0">
                <a:solidFill>
                  <a:srgbClr val="F68946"/>
                </a:solidFill>
                <a:effectLst/>
                <a:latin typeface="Google Sans"/>
              </a:rPr>
              <a:t>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Visual Instruction Tuning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sz="1200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NeurIPS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2023.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338381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131-D6DA-A0EB-A95E-EEF41300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Génération</a:t>
            </a:r>
            <a:r>
              <a:rPr lang="en-US" b="1" dirty="0"/>
              <a:t> de Données </a:t>
            </a:r>
            <a:r>
              <a:rPr lang="en-US" b="1" dirty="0" err="1"/>
              <a:t>Visuelles</a:t>
            </a:r>
            <a:r>
              <a:rPr lang="en-US" b="1" dirty="0"/>
              <a:t> </a:t>
            </a:r>
            <a:r>
              <a:rPr lang="en-US" b="1" dirty="0" err="1"/>
              <a:t>d'Instruction</a:t>
            </a:r>
            <a:r>
              <a:rPr lang="en-US" b="1" dirty="0"/>
              <a:t> </a:t>
            </a:r>
            <a:r>
              <a:rPr lang="en-US" b="1" dirty="0" err="1"/>
              <a:t>Assistée</a:t>
            </a:r>
            <a:r>
              <a:rPr lang="en-US" b="1" dirty="0"/>
              <a:t> par GPT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2397D-8730-63F7-AC64-3664A9736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Exploiter ChatGPT/GPT-4 pour la </a:t>
                </a:r>
                <a:r>
                  <a:rPr lang="en-US" dirty="0" err="1"/>
                  <a:t>collecte</a:t>
                </a:r>
                <a:r>
                  <a:rPr lang="en-US" dirty="0"/>
                  <a:t> de données </a:t>
                </a:r>
                <a:r>
                  <a:rPr lang="en-US" dirty="0" err="1"/>
                  <a:t>d'instructions</a:t>
                </a:r>
                <a:r>
                  <a:rPr lang="en-US" dirty="0"/>
                  <a:t> </a:t>
                </a:r>
                <a:r>
                  <a:rPr lang="en-US" dirty="0" err="1"/>
                  <a:t>multimodales</a:t>
                </a:r>
                <a:r>
                  <a:rPr lang="en-US" dirty="0"/>
                  <a:t>, </a:t>
                </a:r>
                <a:r>
                  <a:rPr lang="en-US" dirty="0" err="1"/>
                  <a:t>basée</a:t>
                </a:r>
                <a:r>
                  <a:rPr lang="en-US" dirty="0"/>
                  <a:t> sur les données </a:t>
                </a:r>
                <a:r>
                  <a:rPr lang="en-US" dirty="0" err="1"/>
                  <a:t>existantes</a:t>
                </a:r>
                <a:r>
                  <a:rPr lang="en-US" dirty="0"/>
                  <a:t> de </a:t>
                </a:r>
                <a:r>
                  <a:rPr lang="en-US" dirty="0" err="1"/>
                  <a:t>paires</a:t>
                </a:r>
                <a:r>
                  <a:rPr lang="en-US" dirty="0"/>
                  <a:t> </a:t>
                </a:r>
                <a:r>
                  <a:rPr lang="en-US" dirty="0" err="1"/>
                  <a:t>d'images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:r>
                  <a:rPr lang="en-US" dirty="0" err="1"/>
                  <a:t>paire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</a:t>
                </a:r>
                <a:r>
                  <a:rPr lang="en-US" dirty="0" err="1"/>
                  <a:t>d'image</a:t>
                </a:r>
                <a:r>
                  <a:rPr lang="en-US" dirty="0"/>
                  <a:t> et de </a:t>
                </a:r>
                <a:r>
                  <a:rPr lang="en-US" dirty="0" err="1"/>
                  <a:t>légende</a:t>
                </a:r>
                <a:r>
                  <a:rPr lang="en-US" dirty="0"/>
                  <a:t>, nous </a:t>
                </a:r>
                <a:r>
                  <a:rPr lang="en-US" dirty="0" err="1"/>
                  <a:t>utilisons</a:t>
                </a:r>
                <a:r>
                  <a:rPr lang="en-US" dirty="0"/>
                  <a:t> deux types </a:t>
                </a:r>
                <a:r>
                  <a:rPr lang="en-US" dirty="0" err="1"/>
                  <a:t>d'informations</a:t>
                </a:r>
                <a:r>
                  <a:rPr lang="en-US" dirty="0"/>
                  <a:t> pour inciter un GPT </a:t>
                </a:r>
                <a:r>
                  <a:rPr lang="en-US" dirty="0" err="1"/>
                  <a:t>uniquement</a:t>
                </a:r>
                <a:r>
                  <a:rPr lang="en-US" dirty="0"/>
                  <a:t> </a:t>
                </a:r>
                <a:r>
                  <a:rPr lang="en-US" dirty="0" err="1"/>
                  <a:t>textuel</a:t>
                </a:r>
                <a:r>
                  <a:rPr lang="en-US" dirty="0"/>
                  <a:t> :</a:t>
                </a:r>
              </a:p>
              <a:p>
                <a:pPr lvl="1"/>
                <a:r>
                  <a:rPr lang="zh-CN" altLang="en-US" dirty="0"/>
                  <a:t> </a:t>
                </a:r>
                <a:r>
                  <a:rPr lang="en-US" dirty="0" err="1"/>
                  <a:t>Légendes</a:t>
                </a:r>
                <a:r>
                  <a:rPr lang="en-US" dirty="0"/>
                  <a:t> </a:t>
                </a:r>
                <a:r>
                  <a:rPr lang="en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Boîtes</a:t>
                </a:r>
                <a:r>
                  <a:rPr lang="en-US" dirty="0"/>
                  <a:t> de </a:t>
                </a:r>
                <a:r>
                  <a:rPr lang="en-US" dirty="0" err="1"/>
                  <a:t>délimitation</a:t>
                </a:r>
                <a:r>
                  <a:rPr lang="en-US" dirty="0"/>
                  <a:t> : </a:t>
                </a:r>
                <a:r>
                  <a:rPr lang="en-US" dirty="0" err="1"/>
                  <a:t>localiser</a:t>
                </a:r>
                <a:r>
                  <a:rPr lang="en-US" dirty="0"/>
                  <a:t> les </a:t>
                </a:r>
                <a:r>
                  <a:rPr lang="en-US" dirty="0" err="1"/>
                  <a:t>objets</a:t>
                </a:r>
                <a:r>
                  <a:rPr lang="en-US" dirty="0"/>
                  <a:t> dans la </a:t>
                </a:r>
                <a:r>
                  <a:rPr lang="en-US" dirty="0" err="1"/>
                  <a:t>scène</a:t>
                </a:r>
                <a:endParaRPr lang="en-US" dirty="0"/>
              </a:p>
              <a:p>
                <a:pPr lvl="1"/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2397D-8730-63F7-AC64-3664A9736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95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0431-1EFE-E0BA-3CB1-7D1CD859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Aperçu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7C11-98DC-7AD6-18F4-AE01EA7D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 : </a:t>
            </a:r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conjointe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et </a:t>
            </a:r>
            <a:r>
              <a:rPr lang="en-US" dirty="0" err="1"/>
              <a:t>d'image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DALL-E-2 : </a:t>
            </a:r>
            <a:r>
              <a:rPr lang="en-US" dirty="0" err="1"/>
              <a:t>Génération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texte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LLaVA</a:t>
            </a:r>
            <a:r>
              <a:rPr lang="en-US" dirty="0"/>
              <a:t> : Chatbot multimodal</a:t>
            </a:r>
            <a:br>
              <a:rPr lang="en-US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9349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A00A-F84E-F030-BA4C-DA62E697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0B82-83CA-BA4E-2729-9639F4FF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Trois types </a:t>
            </a:r>
            <a:r>
              <a:rPr lang="en-US" b="1" dirty="0" err="1"/>
              <a:t>différents</a:t>
            </a:r>
            <a:r>
              <a:rPr lang="en-US" b="1" dirty="0"/>
              <a:t> de données de </a:t>
            </a:r>
            <a:r>
              <a:rPr lang="en-US" b="1" dirty="0" err="1"/>
              <a:t>suivi</a:t>
            </a:r>
            <a:r>
              <a:rPr lang="en-US" b="1" dirty="0"/>
              <a:t> </a:t>
            </a:r>
            <a:r>
              <a:rPr lang="en-US" b="1" dirty="0" err="1"/>
              <a:t>d'instructions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9826-8CBD-6A62-07AA-E967E4621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Conversation</a:t>
            </a:r>
            <a:endParaRPr lang="en-US" dirty="0"/>
          </a:p>
          <a:p>
            <a:pPr lvl="1"/>
            <a:r>
              <a:rPr lang="en-US" dirty="0"/>
              <a:t>Une conversation entre </a:t>
            </a:r>
            <a:r>
              <a:rPr lang="en-US" dirty="0" err="1"/>
              <a:t>l'assistant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personne</a:t>
            </a:r>
            <a:r>
              <a:rPr lang="en-US" dirty="0"/>
              <a:t> </a:t>
            </a:r>
            <a:r>
              <a:rPr lang="en-US" dirty="0" err="1"/>
              <a:t>posant</a:t>
            </a:r>
            <a:r>
              <a:rPr lang="en-US" dirty="0"/>
              <a:t> des questions sur la photo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 </a:t>
            </a:r>
            <a:r>
              <a:rPr lang="en-US" b="1" dirty="0" err="1"/>
              <a:t>détaillée</a:t>
            </a:r>
            <a:endParaRPr lang="en-US" dirty="0"/>
          </a:p>
          <a:p>
            <a:pPr lvl="1"/>
            <a:r>
              <a:rPr lang="en-US" dirty="0" err="1"/>
              <a:t>Inclut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description riche et </a:t>
            </a:r>
            <a:r>
              <a:rPr lang="en-US" dirty="0" err="1"/>
              <a:t>complète</a:t>
            </a:r>
            <a:r>
              <a:rPr lang="en-US" dirty="0"/>
              <a:t> pour </a:t>
            </a:r>
            <a:r>
              <a:rPr lang="en-US" dirty="0" err="1"/>
              <a:t>une</a:t>
            </a:r>
            <a:r>
              <a:rPr lang="en-US" dirty="0"/>
              <a:t>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Raisonnement</a:t>
            </a:r>
            <a:r>
              <a:rPr lang="en-US" b="1" dirty="0"/>
              <a:t> </a:t>
            </a:r>
            <a:r>
              <a:rPr lang="en-US" b="1" dirty="0" err="1"/>
              <a:t>complexe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de </a:t>
            </a:r>
            <a:r>
              <a:rPr lang="en-US" dirty="0" err="1"/>
              <a:t>raisonnement</a:t>
            </a:r>
            <a:r>
              <a:rPr lang="en-US" dirty="0"/>
              <a:t> </a:t>
            </a:r>
            <a:r>
              <a:rPr lang="en-US" dirty="0" err="1"/>
              <a:t>approfondi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8811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5D86F-8BF0-1F57-877F-89F5206E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62CD-8475-0F83-E0AC-3A409B1D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49885-783B-8FB8-3514-8C09160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8" t="2442" r="3676" b="13414"/>
          <a:stretch/>
        </p:blipFill>
        <p:spPr>
          <a:xfrm>
            <a:off x="1607669" y="53788"/>
            <a:ext cx="8444753" cy="5301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3F4D2-2962-BE89-F47C-50426C9F67CF}"/>
              </a:ext>
            </a:extLst>
          </p:cNvPr>
          <p:cNvSpPr txBox="1"/>
          <p:nvPr/>
        </p:nvSpPr>
        <p:spPr>
          <a:xfrm>
            <a:off x="1873623" y="5386539"/>
            <a:ext cx="8444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Tableau 1</a:t>
            </a:r>
            <a:r>
              <a:rPr lang="en-US" dirty="0"/>
              <a:t> : Un </a:t>
            </a:r>
            <a:r>
              <a:rPr lang="en-US" dirty="0" err="1"/>
              <a:t>exemple</a:t>
            </a:r>
            <a:r>
              <a:rPr lang="en-US" dirty="0"/>
              <a:t> pour </a:t>
            </a:r>
            <a:r>
              <a:rPr lang="en-US" dirty="0" err="1"/>
              <a:t>illustrer</a:t>
            </a:r>
            <a:r>
              <a:rPr lang="en-US" dirty="0"/>
              <a:t> les données de </a:t>
            </a:r>
            <a:r>
              <a:rPr lang="en-US" dirty="0" err="1"/>
              <a:t>suivi</a:t>
            </a:r>
            <a:r>
              <a:rPr lang="en-US" dirty="0"/>
              <a:t> </a:t>
            </a:r>
            <a:r>
              <a:rPr lang="en-US" dirty="0" err="1"/>
              <a:t>d'instructions</a:t>
            </a:r>
            <a:r>
              <a:rPr lang="en-US" dirty="0"/>
              <a:t>. Le bloc </a:t>
            </a:r>
            <a:r>
              <a:rPr lang="en-US" dirty="0" err="1"/>
              <a:t>supérieur</a:t>
            </a:r>
            <a:r>
              <a:rPr lang="en-US" dirty="0"/>
              <a:t> montre les </a:t>
            </a:r>
            <a:r>
              <a:rPr lang="en-US" dirty="0" err="1"/>
              <a:t>contextes</a:t>
            </a:r>
            <a:r>
              <a:rPr lang="en-US" dirty="0"/>
              <a:t> </a:t>
            </a:r>
            <a:r>
              <a:rPr lang="en-US" dirty="0" err="1"/>
              <a:t>tels</a:t>
            </a:r>
            <a:r>
              <a:rPr lang="en-US" dirty="0"/>
              <a:t> que les </a:t>
            </a:r>
            <a:r>
              <a:rPr lang="en-US" dirty="0" err="1"/>
              <a:t>légendes</a:t>
            </a:r>
            <a:r>
              <a:rPr lang="en-US" dirty="0"/>
              <a:t> et les </a:t>
            </a:r>
            <a:r>
              <a:rPr lang="en-US" dirty="0" err="1"/>
              <a:t>boîtes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 pour inciter GPT, et le bloc </a:t>
            </a:r>
            <a:r>
              <a:rPr lang="en-US" dirty="0" err="1"/>
              <a:t>inférieur</a:t>
            </a:r>
            <a:r>
              <a:rPr lang="en-US" dirty="0"/>
              <a:t> montre les trois types de </a:t>
            </a:r>
            <a:r>
              <a:rPr lang="en-US" dirty="0" err="1"/>
              <a:t>réponses</a:t>
            </a:r>
            <a:r>
              <a:rPr lang="en-US" dirty="0"/>
              <a:t>. </a:t>
            </a:r>
            <a:r>
              <a:rPr lang="en-US" dirty="0" err="1"/>
              <a:t>Notez</a:t>
            </a:r>
            <a:r>
              <a:rPr lang="en-US" dirty="0"/>
              <a:t> que </a:t>
            </a:r>
            <a:r>
              <a:rPr lang="en-US" dirty="0" err="1"/>
              <a:t>l'image</a:t>
            </a:r>
            <a:r>
              <a:rPr lang="en-US" dirty="0"/>
              <a:t> </a:t>
            </a:r>
            <a:r>
              <a:rPr lang="en-US" dirty="0" err="1"/>
              <a:t>visuelle</a:t>
            </a:r>
            <a:r>
              <a:rPr lang="en-US" dirty="0"/>
              <a:t> </a:t>
            </a:r>
            <a:r>
              <a:rPr lang="en-US" dirty="0" err="1"/>
              <a:t>n'est</a:t>
            </a:r>
            <a:r>
              <a:rPr lang="en-US" dirty="0"/>
              <a:t> pas </a:t>
            </a:r>
            <a:r>
              <a:rPr lang="en-US" dirty="0" err="1"/>
              <a:t>utilisée</a:t>
            </a:r>
            <a:r>
              <a:rPr lang="en-US" dirty="0"/>
              <a:t> pour inciter GPT,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seulement</a:t>
            </a:r>
            <a:r>
              <a:rPr lang="en-US" dirty="0"/>
              <a:t> </a:t>
            </a:r>
            <a:r>
              <a:rPr lang="en-US" dirty="0" err="1"/>
              <a:t>montrée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 à </a:t>
            </a:r>
            <a:r>
              <a:rPr lang="en-US" dirty="0" err="1"/>
              <a:t>titre</a:t>
            </a:r>
            <a:r>
              <a:rPr lang="en-US" dirty="0"/>
              <a:t> de </a:t>
            </a:r>
            <a:r>
              <a:rPr lang="en-US" dirty="0" err="1"/>
              <a:t>référence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74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9A34-C31A-4F13-2398-00CEA27D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Prompts pour la </a:t>
            </a:r>
            <a:r>
              <a:rPr lang="en-US" b="1" dirty="0" err="1"/>
              <a:t>Génération</a:t>
            </a:r>
            <a:r>
              <a:rPr lang="en-US" b="1" dirty="0"/>
              <a:t> de Données de </a:t>
            </a:r>
            <a:r>
              <a:rPr lang="en-US" b="1" dirty="0" err="1"/>
              <a:t>Suivi</a:t>
            </a:r>
            <a:r>
              <a:rPr lang="en-US" b="1" dirty="0"/>
              <a:t> </a:t>
            </a:r>
            <a:r>
              <a:rPr lang="en-US" b="1" dirty="0" err="1"/>
              <a:t>d'Instructions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1CEE-F858-10F4-0035-4169900C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8FC3F-2053-1171-114C-8CEC5866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4" y="1579272"/>
            <a:ext cx="7772400" cy="51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51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3EF2B-2C86-C33E-E60F-8C5525FF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52" y="292377"/>
            <a:ext cx="5736682" cy="5979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5FF26-A25D-EF6E-3560-23A7D7666DCD}"/>
              </a:ext>
            </a:extLst>
          </p:cNvPr>
          <p:cNvSpPr txBox="1"/>
          <p:nvPr/>
        </p:nvSpPr>
        <p:spPr>
          <a:xfrm>
            <a:off x="7150615" y="2481071"/>
            <a:ext cx="45296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exemple</a:t>
            </a:r>
            <a:r>
              <a:rPr lang="en-US" dirty="0"/>
              <a:t> pour </a:t>
            </a:r>
            <a:r>
              <a:rPr lang="en-US" dirty="0" err="1"/>
              <a:t>illustrer</a:t>
            </a:r>
            <a:r>
              <a:rPr lang="en-US" dirty="0"/>
              <a:t> les données de </a:t>
            </a:r>
            <a:r>
              <a:rPr lang="en-US" dirty="0" err="1"/>
              <a:t>suivi</a:t>
            </a:r>
            <a:r>
              <a:rPr lang="en-US" dirty="0"/>
              <a:t> </a:t>
            </a:r>
            <a:r>
              <a:rPr lang="en-US" dirty="0" err="1"/>
              <a:t>d'instructions</a:t>
            </a:r>
            <a:r>
              <a:rPr lang="en-US" dirty="0"/>
              <a:t>. Le bloc </a:t>
            </a:r>
            <a:r>
              <a:rPr lang="en-US" dirty="0" err="1"/>
              <a:t>supérieur</a:t>
            </a:r>
            <a:r>
              <a:rPr lang="en-US" dirty="0"/>
              <a:t> montre les </a:t>
            </a:r>
            <a:r>
              <a:rPr lang="en-US" dirty="0" err="1"/>
              <a:t>contextes</a:t>
            </a:r>
            <a:r>
              <a:rPr lang="en-US" dirty="0"/>
              <a:t> </a:t>
            </a:r>
            <a:r>
              <a:rPr lang="en-US" dirty="0" err="1"/>
              <a:t>tels</a:t>
            </a:r>
            <a:r>
              <a:rPr lang="en-US" dirty="0"/>
              <a:t> que les </a:t>
            </a:r>
            <a:r>
              <a:rPr lang="en-US" dirty="0" err="1"/>
              <a:t>légendes</a:t>
            </a:r>
            <a:r>
              <a:rPr lang="en-US" dirty="0"/>
              <a:t> et les </a:t>
            </a:r>
            <a:r>
              <a:rPr lang="en-US" dirty="0" err="1"/>
              <a:t>boîtes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 pour inciter GPT, et le bloc </a:t>
            </a:r>
            <a:r>
              <a:rPr lang="en-US" dirty="0" err="1"/>
              <a:t>inférieur</a:t>
            </a:r>
            <a:r>
              <a:rPr lang="en-US" dirty="0"/>
              <a:t> montre les trois types de </a:t>
            </a:r>
            <a:r>
              <a:rPr lang="en-US" dirty="0" err="1"/>
              <a:t>réponses</a:t>
            </a:r>
            <a:r>
              <a:rPr lang="en-US" dirty="0"/>
              <a:t>. </a:t>
            </a:r>
            <a:r>
              <a:rPr lang="en-US" dirty="0" err="1"/>
              <a:t>Notez</a:t>
            </a:r>
            <a:r>
              <a:rPr lang="en-US" dirty="0"/>
              <a:t> que </a:t>
            </a:r>
            <a:r>
              <a:rPr lang="en-US" dirty="0" err="1"/>
              <a:t>l'image</a:t>
            </a:r>
            <a:r>
              <a:rPr lang="en-US" dirty="0"/>
              <a:t> </a:t>
            </a:r>
            <a:r>
              <a:rPr lang="en-US" dirty="0" err="1"/>
              <a:t>visuelle</a:t>
            </a:r>
            <a:r>
              <a:rPr lang="en-US" dirty="0"/>
              <a:t> </a:t>
            </a:r>
            <a:r>
              <a:rPr lang="en-US" dirty="0" err="1"/>
              <a:t>n'est</a:t>
            </a:r>
            <a:r>
              <a:rPr lang="en-US" dirty="0"/>
              <a:t> pas </a:t>
            </a:r>
            <a:r>
              <a:rPr lang="en-US" dirty="0" err="1"/>
              <a:t>utilisée</a:t>
            </a:r>
            <a:r>
              <a:rPr lang="en-US" dirty="0"/>
              <a:t> pour inciter GPT,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seulement</a:t>
            </a:r>
            <a:r>
              <a:rPr lang="en-US" dirty="0"/>
              <a:t> </a:t>
            </a:r>
            <a:r>
              <a:rPr lang="en-US" dirty="0" err="1"/>
              <a:t>montrée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 à </a:t>
            </a:r>
            <a:r>
              <a:rPr lang="en-US" dirty="0" err="1"/>
              <a:t>titre</a:t>
            </a:r>
            <a:r>
              <a:rPr lang="en-US" dirty="0"/>
              <a:t> de </a:t>
            </a:r>
            <a:r>
              <a:rPr lang="en-US" dirty="0" err="1"/>
              <a:t>référence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54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2011-5F34-6353-69FE-65DD8F6E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 Visual</a:t>
            </a:r>
            <a:r>
              <a:rPr lang="zh-CN" altLang="en-US" b="1" dirty="0"/>
              <a:t> </a:t>
            </a:r>
            <a:r>
              <a:rPr lang="en-US" altLang="zh-CN" b="1" dirty="0"/>
              <a:t>Instruction</a:t>
            </a:r>
            <a:r>
              <a:rPr lang="zh-CN" altLang="en-US" b="1" dirty="0"/>
              <a:t> </a:t>
            </a:r>
            <a:r>
              <a:rPr lang="en-US" altLang="zh-CN" b="1" dirty="0"/>
              <a:t>Tuning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61A447-EFD3-EBCE-1756-D9EFE377A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un LLM avec des </a:t>
                </a:r>
                <a:r>
                  <a:rPr lang="en-US" dirty="0" err="1"/>
                  <a:t>paramètres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dirty="0"/>
                  <a:t>Un </a:t>
                </a:r>
                <a:r>
                  <a:rPr lang="en-US" dirty="0" err="1"/>
                  <a:t>encodeur</a:t>
                </a:r>
                <a:r>
                  <a:rPr lang="en-US" dirty="0"/>
                  <a:t> </a:t>
                </a:r>
                <a:r>
                  <a:rPr lang="en-US" dirty="0" err="1"/>
                  <a:t>visuel</a:t>
                </a:r>
                <a:r>
                  <a:rPr lang="en-US" dirty="0"/>
                  <a:t> CLIP </a:t>
                </a:r>
                <a:r>
                  <a:rPr lang="en-US" dirty="0" err="1"/>
                  <a:t>pré-entraîné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61A447-EFD3-EBCE-1756-D9EFE377A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6F1138-4C58-C011-B546-256A04E3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53" y="1278339"/>
            <a:ext cx="7772400" cy="2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4B7A-4C74-7618-C29F-B08BA826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Entraînement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0AF2E-8635-C8FF-36DB-6BA748B46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Pour </a:t>
                </a:r>
                <a:r>
                  <a:rPr lang="en-US" dirty="0" err="1"/>
                  <a:t>chaque</a:t>
                </a:r>
                <a:r>
                  <a:rPr lang="en-US" dirty="0"/>
                  <a:t> image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des données de conversation multi-tours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),</a:t>
                </a:r>
                <a:r>
                  <a:rPr lang="zh-CN" altLang="en-US" dirty="0"/>
                  <a:t> </a:t>
                </a:r>
                <a:r>
                  <a:rPr lang="en-US" dirty="0" err="1"/>
                  <a:t>où</a:t>
                </a:r>
                <a:r>
                  <a:rPr lang="en-US" dirty="0"/>
                  <a:t> T </a:t>
                </a:r>
                <a:r>
                  <a:rPr lang="en-US" dirty="0" err="1"/>
                  <a:t>est</a:t>
                </a:r>
                <a:r>
                  <a:rPr lang="en-US" dirty="0"/>
                  <a:t> le </a:t>
                </a:r>
                <a:r>
                  <a:rPr lang="en-US" dirty="0" err="1"/>
                  <a:t>nombre</a:t>
                </a:r>
                <a:r>
                  <a:rPr lang="en-US" dirty="0"/>
                  <a:t> total de tours. </a:t>
                </a:r>
                <a:r>
                  <a:rPr lang="en-US" dirty="0" err="1"/>
                  <a:t>L‘instruction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𝑖𝑛𝑠𝑡𝑟𝑢𝑐𝑡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au t-</a:t>
                </a:r>
                <a:r>
                  <a:rPr lang="en-US" dirty="0" err="1"/>
                  <a:t>ième</a:t>
                </a:r>
                <a:r>
                  <a:rPr lang="en-US" dirty="0"/>
                  <a:t> tour </a:t>
                </a:r>
                <a:r>
                  <a:rPr lang="en-US" dirty="0" err="1"/>
                  <a:t>est</a:t>
                </a:r>
                <a:r>
                  <a:rPr lang="en-US" altLang="zh-CN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0AF2E-8635-C8FF-36DB-6BA748B46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E111FD-8E73-3E2B-A768-02880386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76" y="3595268"/>
            <a:ext cx="7844866" cy="8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2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D5D2-1A63-9448-A8E3-BD946DDE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Entraînement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FB50A-2C7C-26FD-0381-7092A6010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36" y="155419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séquence</a:t>
                </a:r>
                <a:r>
                  <a:rPr lang="en-US" dirty="0"/>
                  <a:t> de longueur </a:t>
                </a:r>
                <a:r>
                  <a:rPr lang="en-US" altLang="zh-CN" dirty="0"/>
                  <a:t>L,</a:t>
                </a:r>
                <a:r>
                  <a:rPr lang="zh-CN" altLang="en-US" dirty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probabilité</a:t>
                </a:r>
                <a:r>
                  <a:rPr lang="en-US" dirty="0"/>
                  <a:t> des </a:t>
                </a:r>
                <a:r>
                  <a:rPr lang="en-US" dirty="0" err="1"/>
                  <a:t>réponses</a:t>
                </a:r>
                <a:r>
                  <a:rPr lang="en-US" dirty="0"/>
                  <a:t> </a:t>
                </a:r>
                <a:r>
                  <a:rPr lang="en-US" dirty="0" err="1"/>
                  <a:t>cibles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donnée par 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dirty="0" err="1"/>
                  <a:t>Où</a:t>
                </a:r>
                <a:r>
                  <a:rPr lang="en-US" dirty="0"/>
                  <a:t> </a:t>
                </a:r>
                <a:r>
                  <a:rPr lang="el-GR" dirty="0"/>
                  <a:t>θ</a:t>
                </a:r>
                <a:r>
                  <a:rPr lang="zh-CN" altLang="en-US" dirty="0"/>
                  <a:t> </a:t>
                </a:r>
                <a:r>
                  <a:rPr lang="en-US" dirty="0" err="1"/>
                  <a:t>représente</a:t>
                </a:r>
                <a:r>
                  <a:rPr lang="en-US" dirty="0"/>
                  <a:t> les </a:t>
                </a:r>
                <a:r>
                  <a:rPr lang="en-US" dirty="0" err="1"/>
                  <a:t>paramètres</a:t>
                </a:r>
                <a:r>
                  <a:rPr lang="en-US" dirty="0"/>
                  <a:t> </a:t>
                </a:r>
                <a:r>
                  <a:rPr lang="en-US" dirty="0" err="1"/>
                  <a:t>entraînables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𝑖𝑛𝑠𝑡𝑟𝑢𝑐𝑡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les jetons </a:t>
                </a:r>
                <a:r>
                  <a:rPr lang="en-US" dirty="0" err="1"/>
                  <a:t>d'instruction</a:t>
                </a:r>
                <a:r>
                  <a:rPr lang="en-US" dirty="0"/>
                  <a:t> et de </a:t>
                </a:r>
                <a:r>
                  <a:rPr lang="en-US" dirty="0" err="1"/>
                  <a:t>réponse</a:t>
                </a:r>
                <a:r>
                  <a:rPr lang="en-US" dirty="0"/>
                  <a:t> dans </a:t>
                </a:r>
                <a:r>
                  <a:rPr lang="en-US" dirty="0" err="1"/>
                  <a:t>tous</a:t>
                </a:r>
                <a:r>
                  <a:rPr lang="en-US" dirty="0"/>
                  <a:t> les tours </a:t>
                </a:r>
                <a:r>
                  <a:rPr lang="en-US" dirty="0" err="1"/>
                  <a:t>avant</a:t>
                </a:r>
                <a:r>
                  <a:rPr lang="en-US" dirty="0"/>
                  <a:t> le jeton de </a:t>
                </a:r>
                <a:r>
                  <a:rPr lang="en-US" dirty="0" err="1"/>
                  <a:t>prédiction</a:t>
                </a:r>
                <a:r>
                  <a:rPr lang="en-US" dirty="0"/>
                  <a:t> </a:t>
                </a:r>
                <a:r>
                  <a:rPr lang="en-US" dirty="0" err="1"/>
                  <a:t>actuel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CA" altLang="zh-CN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FB50A-2C7C-26FD-0381-7092A6010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36" y="155419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631966-E995-49ED-25CC-A06E62A5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98" b="7691"/>
          <a:stretch/>
        </p:blipFill>
        <p:spPr>
          <a:xfrm>
            <a:off x="2518336" y="2277034"/>
            <a:ext cx="7035799" cy="812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AC7C8-764F-8BFB-8037-45BCEE02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035" y="4813820"/>
            <a:ext cx="7772400" cy="1179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94D4D-3943-EEDC-66D9-C7479D4868A0}"/>
              </a:ext>
            </a:extLst>
          </p:cNvPr>
          <p:cNvSpPr txBox="1"/>
          <p:nvPr/>
        </p:nvSpPr>
        <p:spPr>
          <a:xfrm>
            <a:off x="1558363" y="5993743"/>
            <a:ext cx="9384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entraîné</a:t>
            </a:r>
            <a:r>
              <a:rPr lang="en-US" dirty="0"/>
              <a:t> à </a:t>
            </a:r>
            <a:r>
              <a:rPr lang="en-US" dirty="0" err="1"/>
              <a:t>prédire</a:t>
            </a:r>
            <a:r>
              <a:rPr lang="en-US" dirty="0"/>
              <a:t> les </a:t>
            </a:r>
            <a:r>
              <a:rPr lang="en-US" dirty="0" err="1"/>
              <a:t>réponses</a:t>
            </a:r>
            <a:r>
              <a:rPr lang="en-US" dirty="0"/>
              <a:t> de </a:t>
            </a:r>
            <a:r>
              <a:rPr lang="en-US" dirty="0" err="1"/>
              <a:t>l'assistant</a:t>
            </a:r>
            <a:r>
              <a:rPr lang="en-US" dirty="0"/>
              <a:t> et </a:t>
            </a:r>
            <a:r>
              <a:rPr lang="en-US" dirty="0" err="1"/>
              <a:t>où</a:t>
            </a:r>
            <a:r>
              <a:rPr lang="en-US" dirty="0"/>
              <a:t> </a:t>
            </a:r>
            <a:r>
              <a:rPr lang="en-US" dirty="0" err="1"/>
              <a:t>s'arrêter</a:t>
            </a:r>
            <a:r>
              <a:rPr lang="en-US" dirty="0"/>
              <a:t>,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seules</a:t>
            </a:r>
            <a:r>
              <a:rPr lang="en-US" dirty="0"/>
              <a:t> les </a:t>
            </a:r>
            <a:r>
              <a:rPr lang="en-US" dirty="0" err="1"/>
              <a:t>séquences</a:t>
            </a:r>
            <a:r>
              <a:rPr lang="en-US" dirty="0"/>
              <a:t>/</a:t>
            </a:r>
            <a:r>
              <a:rPr lang="en-US" dirty="0" err="1"/>
              <a:t>jotens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vert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utilisées</a:t>
            </a:r>
            <a:r>
              <a:rPr lang="en-US" dirty="0"/>
              <a:t> pour </a:t>
            </a:r>
            <a:r>
              <a:rPr lang="en-US" dirty="0" err="1"/>
              <a:t>calculer</a:t>
            </a:r>
            <a:r>
              <a:rPr lang="en-US" dirty="0"/>
              <a:t> la </a:t>
            </a:r>
            <a:r>
              <a:rPr lang="en-US" dirty="0" err="1"/>
              <a:t>perte</a:t>
            </a:r>
            <a:r>
              <a:rPr lang="en-US" dirty="0"/>
              <a:t> dans le </a:t>
            </a:r>
            <a:r>
              <a:rPr lang="en-US" dirty="0" err="1"/>
              <a:t>modèle</a:t>
            </a:r>
            <a:r>
              <a:rPr lang="en-US" dirty="0"/>
              <a:t> auto-</a:t>
            </a:r>
            <a:r>
              <a:rPr lang="en-US" dirty="0" err="1"/>
              <a:t>régressif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480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457F-0323-C216-54F6-C295F786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Procédures</a:t>
            </a:r>
            <a:r>
              <a:rPr lang="en-US" b="1" dirty="0"/>
              <a:t> de Instru</a:t>
            </a:r>
            <a:r>
              <a:rPr lang="en-US" altLang="zh-CN" b="1" dirty="0"/>
              <a:t>ction</a:t>
            </a:r>
            <a:r>
              <a:rPr lang="zh-CN" altLang="en-US" b="1" dirty="0"/>
              <a:t> </a:t>
            </a:r>
            <a:r>
              <a:rPr lang="en-US" altLang="zh-CN" b="1" dirty="0"/>
              <a:t>Tuning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deux étapes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655C-410E-01BB-FAF5-F26AAB1E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241"/>
            <a:ext cx="9862759" cy="428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27CEE-D0D9-ED8C-1447-CAB14AED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BD03-CD0B-871F-57F5-F1F38316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Procédures</a:t>
            </a:r>
            <a:r>
              <a:rPr lang="en-US" b="1" dirty="0"/>
              <a:t> de Instru</a:t>
            </a:r>
            <a:r>
              <a:rPr lang="en-US" altLang="zh-CN" b="1" dirty="0"/>
              <a:t>ction</a:t>
            </a:r>
            <a:r>
              <a:rPr lang="zh-CN" altLang="en-US" b="1" dirty="0"/>
              <a:t> </a:t>
            </a:r>
            <a:r>
              <a:rPr lang="en-US" altLang="zh-CN" b="1" dirty="0"/>
              <a:t>Tuning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deux étapes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EB8BD-C3D2-594D-F991-CAEAA9BDD3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Étape 2 : </a:t>
                </a:r>
                <a:r>
                  <a:rPr lang="en-US" b="1" dirty="0" err="1"/>
                  <a:t>Ajustement</a:t>
                </a:r>
                <a:r>
                  <a:rPr lang="en-US" b="1" dirty="0"/>
                  <a:t> fin de bout </a:t>
                </a:r>
                <a:r>
                  <a:rPr lang="en-US" b="1" dirty="0" err="1"/>
                  <a:t>en</a:t>
                </a:r>
                <a:r>
                  <a:rPr lang="en-US" b="1" dirty="0"/>
                  <a:t> bout</a:t>
                </a:r>
                <a:r>
                  <a:rPr lang="en-US" dirty="0"/>
                  <a:t> : </a:t>
                </a:r>
                <a:r>
                  <a:rPr lang="en-US" dirty="0" err="1"/>
                  <a:t>garder</a:t>
                </a:r>
                <a:r>
                  <a:rPr lang="en-US" dirty="0"/>
                  <a:t> </a:t>
                </a:r>
                <a:r>
                  <a:rPr lang="en-US" dirty="0" err="1"/>
                  <a:t>toujours</a:t>
                </a:r>
                <a:r>
                  <a:rPr lang="en-US" dirty="0"/>
                  <a:t> les </a:t>
                </a:r>
                <a:r>
                  <a:rPr lang="en-US" dirty="0" err="1"/>
                  <a:t>poids</a:t>
                </a:r>
                <a:r>
                  <a:rPr lang="en-US" dirty="0"/>
                  <a:t> de </a:t>
                </a:r>
                <a:r>
                  <a:rPr lang="en-US" dirty="0" err="1"/>
                  <a:t>l‘encodeur</a:t>
                </a:r>
                <a:r>
                  <a:rPr lang="en-US" dirty="0"/>
                  <a:t> </a:t>
                </a:r>
                <a:r>
                  <a:rPr lang="en-US" dirty="0" err="1"/>
                  <a:t>visuel</a:t>
                </a:r>
                <a:r>
                  <a:rPr lang="en-US" dirty="0"/>
                  <a:t> </a:t>
                </a:r>
                <a:r>
                  <a:rPr lang="en-US" dirty="0" err="1"/>
                  <a:t>gelés</a:t>
                </a:r>
                <a:r>
                  <a:rPr lang="en-US" dirty="0"/>
                  <a:t>, </a:t>
                </a:r>
                <a:r>
                  <a:rPr lang="en-US" dirty="0" err="1"/>
                  <a:t>mettre</a:t>
                </a:r>
                <a:r>
                  <a:rPr lang="en-US" dirty="0"/>
                  <a:t> à jour les </a:t>
                </a:r>
                <a:r>
                  <a:rPr lang="en-US" dirty="0" err="1"/>
                  <a:t>poids</a:t>
                </a:r>
                <a:r>
                  <a:rPr lang="en-US" dirty="0"/>
                  <a:t> </a:t>
                </a:r>
                <a:r>
                  <a:rPr lang="en-US" dirty="0" err="1"/>
                  <a:t>pré-entraînés</a:t>
                </a:r>
                <a:r>
                  <a:rPr lang="en-US" dirty="0"/>
                  <a:t> de la couche de projection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et du LLM dans </a:t>
                </a:r>
                <a:r>
                  <a:rPr lang="en-US" dirty="0" err="1"/>
                  <a:t>LLaVA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Les </a:t>
                </a:r>
                <a:r>
                  <a:rPr lang="en-US" dirty="0" err="1"/>
                  <a:t>paramètres</a:t>
                </a:r>
                <a:r>
                  <a:rPr lang="en-US" dirty="0"/>
                  <a:t> </a:t>
                </a:r>
                <a:r>
                  <a:rPr lang="en-US" dirty="0" err="1"/>
                  <a:t>entraînables</a:t>
                </a:r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EB8BD-C3D2-594D-F991-CAEAA9BDD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1444-17B9-C2F1-BACA-192B4683B251}"/>
                  </a:ext>
                </a:extLst>
              </p:cNvPr>
              <p:cNvSpPr txBox="1"/>
              <p:nvPr/>
            </p:nvSpPr>
            <p:spPr>
              <a:xfrm>
                <a:off x="2468283" y="3354963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1444-17B9-C2F1-BACA-192B4683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283" y="3354963"/>
                <a:ext cx="6096000" cy="646331"/>
              </a:xfrm>
              <a:prstGeom prst="rect">
                <a:avLst/>
              </a:prstGeom>
              <a:blipFill>
                <a:blip r:embed="rId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83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99F4-10B2-5076-34F2-DCAB86DC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</a:t>
            </a:r>
            <a:r>
              <a:rPr lang="zh-CN" altLang="en-US" dirty="0"/>
              <a:t> </a:t>
            </a:r>
            <a:r>
              <a:rPr lang="en-US" altLang="zh-CN" dirty="0"/>
              <a:t>Multimodal</a:t>
            </a:r>
            <a:r>
              <a:rPr lang="zh-CN" altLang="en-US" dirty="0"/>
              <a:t> </a:t>
            </a:r>
            <a:r>
              <a:rPr lang="en-US" altLang="zh-CN" dirty="0" err="1"/>
              <a:t>ChatBot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F898-908A-C4AC-5468-673220A6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</a:t>
            </a:r>
            <a:r>
              <a:rPr lang="en-US" altLang="zh-CN" dirty="0"/>
              <a:t>e-tuning</a:t>
            </a:r>
            <a:r>
              <a:rPr lang="zh-CN" altLang="en-US" dirty="0"/>
              <a:t> </a:t>
            </a:r>
            <a:r>
              <a:rPr lang="en-US" dirty="0"/>
              <a:t>sur les 158K données de </a:t>
            </a:r>
            <a:r>
              <a:rPr lang="en-US" dirty="0" err="1"/>
              <a:t>suivi</a:t>
            </a:r>
            <a:r>
              <a:rPr lang="en-US" dirty="0"/>
              <a:t> </a:t>
            </a:r>
            <a:r>
              <a:rPr lang="en-US" dirty="0" err="1"/>
              <a:t>d'instructions</a:t>
            </a:r>
            <a:r>
              <a:rPr lang="en-US" dirty="0"/>
              <a:t> langue-image.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F3F6-44F9-E0E3-2A04-FFB8FC0D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7" y="2062306"/>
            <a:ext cx="5647267" cy="42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5D63-3B4E-5EA4-2A78-5AB49E0F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CLIP : </a:t>
            </a:r>
            <a:r>
              <a:rPr lang="en-US" dirty="0" err="1"/>
              <a:t>Apprentissage</a:t>
            </a:r>
            <a:r>
              <a:rPr lang="en-US" dirty="0"/>
              <a:t> conjoint de la </a:t>
            </a:r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et de </a:t>
            </a:r>
            <a:r>
              <a:rPr lang="en-US" dirty="0" err="1"/>
              <a:t>textes</a:t>
            </a:r>
            <a:r>
              <a:rPr lang="en-US" dirty="0"/>
              <a:t> (Radford et al. 2021)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E8EB9-4F50-F27F-7DC3-D688777B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Objectif</a:t>
            </a:r>
            <a:r>
              <a:rPr lang="en-US" dirty="0"/>
              <a:t> : </a:t>
            </a:r>
            <a:r>
              <a:rPr lang="en-US" dirty="0" err="1"/>
              <a:t>apprendre</a:t>
            </a:r>
            <a:r>
              <a:rPr lang="en-US" dirty="0"/>
              <a:t> des </a:t>
            </a:r>
            <a:r>
              <a:rPr lang="en-US" dirty="0" err="1"/>
              <a:t>représentations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SOTA</a:t>
            </a:r>
          </a:p>
          <a:p>
            <a:pPr lvl="1"/>
            <a:r>
              <a:rPr lang="en-US" dirty="0" err="1"/>
              <a:t>Coûteux</a:t>
            </a:r>
            <a:r>
              <a:rPr lang="en-US" dirty="0"/>
              <a:t> </a:t>
            </a:r>
            <a:r>
              <a:rPr lang="en-US" dirty="0" err="1"/>
              <a:t>d'obtenir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quantité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</a:t>
            </a:r>
            <a:r>
              <a:rPr lang="en-US" dirty="0" err="1"/>
              <a:t>étiquetées</a:t>
            </a:r>
            <a:endParaRPr lang="en-US" dirty="0"/>
          </a:p>
          <a:p>
            <a:pPr lvl="1"/>
            <a:r>
              <a:rPr lang="en-US" dirty="0" err="1"/>
              <a:t>Apprentissage</a:t>
            </a:r>
            <a:r>
              <a:rPr lang="en-US" dirty="0"/>
              <a:t> des </a:t>
            </a:r>
            <a:r>
              <a:rPr lang="en-US" dirty="0" err="1"/>
              <a:t>représentations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supervision </a:t>
            </a:r>
            <a:r>
              <a:rPr lang="en-US" dirty="0" err="1"/>
              <a:t>contenue</a:t>
            </a:r>
            <a:r>
              <a:rPr lang="en-US" dirty="0"/>
              <a:t> dans le </a:t>
            </a:r>
            <a:r>
              <a:rPr lang="en-US" dirty="0" err="1"/>
              <a:t>langage</a:t>
            </a:r>
            <a:r>
              <a:rPr lang="en-US" dirty="0"/>
              <a:t> naturel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Données </a:t>
            </a:r>
            <a:r>
              <a:rPr lang="en-US" b="1" dirty="0" err="1"/>
              <a:t>d'entraînement</a:t>
            </a:r>
            <a:r>
              <a:rPr lang="en-US" dirty="0"/>
              <a:t> : 400 millions de </a:t>
            </a:r>
            <a:r>
              <a:rPr lang="en-US" dirty="0" err="1"/>
              <a:t>paires</a:t>
            </a:r>
            <a:r>
              <a:rPr lang="en-US" dirty="0"/>
              <a:t> (image, </a:t>
            </a:r>
            <a:r>
              <a:rPr lang="en-US" dirty="0" err="1"/>
              <a:t>texte</a:t>
            </a:r>
            <a:r>
              <a:rPr lang="en-US" dirty="0"/>
              <a:t>) </a:t>
            </a:r>
            <a:r>
              <a:rPr lang="en-US" dirty="0" err="1"/>
              <a:t>collectées</a:t>
            </a:r>
            <a:r>
              <a:rPr lang="en-US" dirty="0"/>
              <a:t> sur Internet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647D1-A2CB-D0CC-830C-23832FBCE9E9}"/>
              </a:ext>
            </a:extLst>
          </p:cNvPr>
          <p:cNvSpPr txBox="1"/>
          <p:nvPr/>
        </p:nvSpPr>
        <p:spPr>
          <a:xfrm>
            <a:off x="535641" y="6016549"/>
            <a:ext cx="111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2"/>
              </a:rPr>
              <a:t>Alec Radford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Jong Wook Kim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Chris Hallacy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Aditya Ramesh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Gabriel Goh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Sandhini Agarwal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8"/>
              </a:rPr>
              <a:t>Girish Sastry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9"/>
              </a:rPr>
              <a:t>Amanda Askell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10"/>
              </a:rPr>
              <a:t>Pamela Mishkin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11"/>
              </a:rPr>
              <a:t>Jack Clark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12"/>
              </a:rPr>
              <a:t>Gretchen Krueger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13"/>
              </a:rPr>
              <a:t>Ilya Sutskever</a:t>
            </a:r>
            <a:r>
              <a:rPr lang="en-US" altLang="zh-CN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zh-CN" altLang="en-US" sz="8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sz="8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Learning Transferable Visual Models From Natural Language Supervision</a:t>
            </a:r>
            <a:r>
              <a:rPr lang="en-US" altLang="zh-CN" sz="800" dirty="0">
                <a:solidFill>
                  <a:srgbClr val="000000"/>
                </a:solidFill>
                <a:latin typeface="Lucida Grande" panose="020B0600040502020204" pitchFamily="34" charset="0"/>
              </a:rPr>
              <a:t>. arXiv:2103.0002</a:t>
            </a:r>
            <a:r>
              <a:rPr lang="en-US" altLang="zh-CN" sz="800" b="1" dirty="0">
                <a:solidFill>
                  <a:srgbClr val="000000"/>
                </a:solidFill>
                <a:latin typeface="Lucida Grande" panose="020B0600040502020204" pitchFamily="34" charset="0"/>
              </a:rPr>
              <a:t>0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:2103.00020</a:t>
            </a:r>
            <a:endParaRPr lang="en-US" sz="800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CN" sz="800" dirty="0"/>
          </a:p>
        </p:txBody>
      </p:sp>
    </p:spTree>
    <p:extLst>
      <p:ext uri="{BB962C8B-B14F-4D97-AF65-F5344CB8AC3E}">
        <p14:creationId xmlns:p14="http://schemas.microsoft.com/office/powerpoint/2010/main" val="248950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EE8-AF3D-A608-ECCC-23FC2E4B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0B49-FBA2-AE50-CE5D-B8177652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DA940-75E1-FEE2-33F3-44C1FCC4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34" y="53788"/>
            <a:ext cx="8607613" cy="66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3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7681-D8EC-4450-26F0-96FD392E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1"/>
            <a:ext cx="10515600" cy="1325563"/>
          </a:xfrm>
        </p:spPr>
        <p:txBody>
          <a:bodyPr/>
          <a:lstStyle/>
          <a:p>
            <a:r>
              <a:rPr lang="en-US" b="1" dirty="0"/>
              <a:t>Application : </a:t>
            </a:r>
            <a:r>
              <a:rPr lang="en-US" b="1" dirty="0" err="1"/>
              <a:t>Réponses</a:t>
            </a:r>
            <a:r>
              <a:rPr lang="en-US" b="1" dirty="0"/>
              <a:t> à des Questions </a:t>
            </a:r>
            <a:r>
              <a:rPr lang="en-US" b="1" dirty="0" err="1"/>
              <a:t>Scientifiques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3728-9CF6-F195-F054-D54ABC516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32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 jeu de données </a:t>
            </a:r>
            <a:r>
              <a:rPr lang="en-US" dirty="0" err="1"/>
              <a:t>ScienceQA</a:t>
            </a:r>
            <a:r>
              <a:rPr lang="en-US" dirty="0"/>
              <a:t> </a:t>
            </a:r>
            <a:r>
              <a:rPr lang="en-US" dirty="0" err="1"/>
              <a:t>contient</a:t>
            </a:r>
            <a:r>
              <a:rPr lang="en-US" dirty="0"/>
              <a:t> 21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dirty="0"/>
              <a:t>questions à choix multiples </a:t>
            </a:r>
            <a:r>
              <a:rPr lang="en-US" dirty="0" err="1"/>
              <a:t>multimodales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riche </a:t>
            </a:r>
            <a:r>
              <a:rPr lang="en-US" dirty="0" err="1"/>
              <a:t>diversité</a:t>
            </a:r>
            <a:r>
              <a:rPr lang="en-US" dirty="0"/>
              <a:t> de </a:t>
            </a:r>
            <a:r>
              <a:rPr lang="en-US" dirty="0" err="1"/>
              <a:t>domaines</a:t>
            </a:r>
            <a:r>
              <a:rPr lang="en-US" dirty="0"/>
              <a:t> </a:t>
            </a:r>
            <a:r>
              <a:rPr lang="en-US" dirty="0" err="1"/>
              <a:t>couvrant</a:t>
            </a:r>
            <a:r>
              <a:rPr lang="en-US" dirty="0"/>
              <a:t> 3 matières, 26 </a:t>
            </a:r>
            <a:r>
              <a:rPr lang="en-US" dirty="0" err="1"/>
              <a:t>sujets</a:t>
            </a:r>
            <a:r>
              <a:rPr lang="en-US" dirty="0"/>
              <a:t>, 127 </a:t>
            </a:r>
            <a:r>
              <a:rPr lang="en-US" dirty="0" err="1"/>
              <a:t>catégories</a:t>
            </a:r>
            <a:r>
              <a:rPr lang="en-US" dirty="0"/>
              <a:t> et 379 </a:t>
            </a:r>
            <a:r>
              <a:rPr lang="en-US" dirty="0" err="1"/>
              <a:t>compétences</a:t>
            </a:r>
            <a:r>
              <a:rPr lang="en-US" dirty="0"/>
              <a:t>.</a:t>
            </a:r>
          </a:p>
          <a:p>
            <a:endParaRPr lang="en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BF7B67-AEAF-9956-C18D-4A77E1AA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542" y="2827639"/>
            <a:ext cx="7058212" cy="30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15537-7309-28B5-E502-6B1A28DC386C}"/>
              </a:ext>
            </a:extLst>
          </p:cNvPr>
          <p:cNvSpPr txBox="1"/>
          <p:nvPr/>
        </p:nvSpPr>
        <p:spPr>
          <a:xfrm>
            <a:off x="4075953" y="5929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https://scienceqa.github.io/</a:t>
            </a:r>
          </a:p>
        </p:txBody>
      </p:sp>
    </p:spTree>
    <p:extLst>
      <p:ext uri="{BB962C8B-B14F-4D97-AF65-F5344CB8AC3E}">
        <p14:creationId xmlns:p14="http://schemas.microsoft.com/office/powerpoint/2010/main" val="177348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ienceQA Dataset | Papers With Code">
            <a:extLst>
              <a:ext uri="{FF2B5EF4-FFF2-40B4-BE49-F238E27FC236}">
                <a16:creationId xmlns:a16="http://schemas.microsoft.com/office/drawing/2014/main" id="{14C02B4F-6E06-2C4B-49BD-A59D39F13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10669"/>
          <a:stretch/>
        </p:blipFill>
        <p:spPr bwMode="auto">
          <a:xfrm>
            <a:off x="497541" y="667869"/>
            <a:ext cx="11338183" cy="463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06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38F-444F-4DFA-55A6-A6ACD215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Interaction avec CLIP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2732-0C82-05B1-57AC-17248B310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https://colab.research.google.com/drive/1NRdzNsk58h9APO-Wo7ot8UCRX9kWxMHg?usp=sharing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https://medium.com/@elvenkim1/clip-by-openai-by-first-running-the-colab-7bbd8fc8ea07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448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9AF0-6FAB-D456-BA58-2BDC75E6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Merci!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049E-7303-5071-C99D-B3DD9F27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354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7893-D1FA-BA5D-9323-976C86C4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r>
              <a:rPr lang="zh-CN" altLang="en-US" dirty="0"/>
              <a:t> </a:t>
            </a:r>
            <a:r>
              <a:rPr lang="en-US" altLang="zh-CN" dirty="0"/>
              <a:t>(Radford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A3FE-8BA4-7632-42C0-5554FB1B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4"/>
            <a:ext cx="5998882" cy="4351338"/>
          </a:xfrm>
        </p:spPr>
        <p:txBody>
          <a:bodyPr/>
          <a:lstStyle/>
          <a:p>
            <a:r>
              <a:rPr lang="en-US" b="1" dirty="0" err="1"/>
              <a:t>Pré-entraînement</a:t>
            </a:r>
            <a:r>
              <a:rPr lang="en-US" b="1" dirty="0"/>
              <a:t> </a:t>
            </a:r>
            <a:r>
              <a:rPr lang="en-US" b="1" dirty="0" err="1"/>
              <a:t>contrastif</a:t>
            </a:r>
            <a:endParaRPr lang="en-US" dirty="0"/>
          </a:p>
          <a:p>
            <a:pPr lvl="1"/>
            <a:r>
              <a:rPr lang="en-US" dirty="0"/>
              <a:t>Un </a:t>
            </a:r>
            <a:r>
              <a:rPr lang="en-US" dirty="0" err="1"/>
              <a:t>encodeur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basé</a:t>
            </a:r>
            <a:r>
              <a:rPr lang="en-US" dirty="0"/>
              <a:t> sur un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langage</a:t>
            </a:r>
            <a:r>
              <a:rPr lang="en-US" dirty="0"/>
              <a:t> Transformer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encodeur</a:t>
            </a:r>
            <a:r>
              <a:rPr lang="en-US" dirty="0"/>
              <a:t> </a:t>
            </a:r>
            <a:r>
              <a:rPr lang="en-US" dirty="0" err="1"/>
              <a:t>d'images</a:t>
            </a:r>
            <a:r>
              <a:rPr lang="en-US" dirty="0"/>
              <a:t> </a:t>
            </a:r>
          </a:p>
          <a:p>
            <a:r>
              <a:rPr lang="en-US" altLang="zh-CN" dirty="0" err="1"/>
              <a:t>Entraîner</a:t>
            </a:r>
            <a:r>
              <a:rPr lang="en-US" altLang="zh-CN" dirty="0"/>
              <a:t> </a:t>
            </a:r>
            <a:r>
              <a:rPr lang="en-US" altLang="zh-CN" dirty="0" err="1"/>
              <a:t>conjointement</a:t>
            </a:r>
            <a:r>
              <a:rPr lang="en-US" altLang="zh-CN" dirty="0"/>
              <a:t> un </a:t>
            </a:r>
            <a:r>
              <a:rPr lang="en-US" altLang="zh-CN" dirty="0" err="1"/>
              <a:t>encodeur</a:t>
            </a:r>
            <a:r>
              <a:rPr lang="en-US" altLang="zh-CN" dirty="0"/>
              <a:t> </a:t>
            </a:r>
            <a:r>
              <a:rPr lang="en-US" altLang="zh-CN" dirty="0" err="1"/>
              <a:t>d'images</a:t>
            </a:r>
            <a:r>
              <a:rPr lang="en-US" altLang="zh-CN" dirty="0"/>
              <a:t> et un </a:t>
            </a:r>
            <a:r>
              <a:rPr lang="en-US" altLang="zh-CN" dirty="0" err="1"/>
              <a:t>encodeur</a:t>
            </a:r>
            <a:r>
              <a:rPr lang="en-US" altLang="zh-CN" dirty="0"/>
              <a:t> de </a:t>
            </a:r>
            <a:r>
              <a:rPr lang="en-US" altLang="zh-CN" dirty="0" err="1"/>
              <a:t>texte</a:t>
            </a:r>
            <a:r>
              <a:rPr lang="en-US" altLang="zh-CN" dirty="0"/>
              <a:t> pour </a:t>
            </a:r>
            <a:r>
              <a:rPr lang="en-US" altLang="zh-CN" dirty="0" err="1"/>
              <a:t>prédire</a:t>
            </a:r>
            <a:r>
              <a:rPr lang="en-US" altLang="zh-CN" dirty="0"/>
              <a:t> les </a:t>
            </a:r>
            <a:r>
              <a:rPr lang="en-US" altLang="zh-CN" dirty="0" err="1"/>
              <a:t>appariements</a:t>
            </a:r>
            <a:r>
              <a:rPr lang="en-US" altLang="zh-CN" dirty="0"/>
              <a:t> corrects d'un lot </a:t>
            </a:r>
            <a:r>
              <a:rPr lang="en-US" altLang="zh-CN" dirty="0" err="1"/>
              <a:t>d'exemples</a:t>
            </a:r>
            <a:r>
              <a:rPr lang="en-US" altLang="zh-CN" dirty="0"/>
              <a:t> </a:t>
            </a:r>
            <a:r>
              <a:rPr lang="en-US" altLang="zh-CN" dirty="0" err="1"/>
              <a:t>d'entraînement</a:t>
            </a:r>
            <a:r>
              <a:rPr lang="en-US" altLang="zh-CN" dirty="0"/>
              <a:t> (image, </a:t>
            </a:r>
            <a:r>
              <a:rPr lang="en-US" altLang="zh-CN" dirty="0" err="1"/>
              <a:t>texte</a:t>
            </a:r>
            <a:r>
              <a:rPr lang="en-US" altLang="zh-C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53230-BED1-F69C-245F-63438CFD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19" r="2405"/>
          <a:stretch/>
        </p:blipFill>
        <p:spPr>
          <a:xfrm>
            <a:off x="6653309" y="1365435"/>
            <a:ext cx="5000810" cy="34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16EE-AA84-1107-A68E-D8EF12FC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</a:t>
            </a:r>
            <a:r>
              <a:rPr lang="en-US" b="1" dirty="0" err="1"/>
              <a:t>d'images</a:t>
            </a:r>
            <a:r>
              <a:rPr lang="en-US" b="1" dirty="0"/>
              <a:t> Zero-shot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D395-3CB6-8364-D806-239849EA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6412" cy="4351338"/>
          </a:xfrm>
        </p:spPr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les </a:t>
            </a:r>
            <a:r>
              <a:rPr lang="en-US" dirty="0" err="1"/>
              <a:t>noms</a:t>
            </a:r>
            <a:r>
              <a:rPr lang="en-US" dirty="0"/>
              <a:t> de </a:t>
            </a:r>
            <a:r>
              <a:rPr lang="en-US" dirty="0" err="1"/>
              <a:t>toutes</a:t>
            </a:r>
            <a:r>
              <a:rPr lang="en-US" dirty="0"/>
              <a:t> les classes dans le jeu de données </a:t>
            </a:r>
            <a:r>
              <a:rPr lang="en-US" dirty="0" err="1"/>
              <a:t>comme</a:t>
            </a:r>
            <a:r>
              <a:rPr lang="en-US" dirty="0"/>
              <a:t> ensemble de </a:t>
            </a:r>
            <a:r>
              <a:rPr lang="en-US" dirty="0" err="1"/>
              <a:t>paires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potentielles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Prédire</a:t>
            </a:r>
            <a:r>
              <a:rPr lang="en-US" dirty="0"/>
              <a:t> la </a:t>
            </a:r>
            <a:r>
              <a:rPr lang="en-US" dirty="0" err="1"/>
              <a:t>paire</a:t>
            </a:r>
            <a:r>
              <a:rPr lang="en-US" dirty="0"/>
              <a:t> (image, </a:t>
            </a:r>
            <a:r>
              <a:rPr lang="en-US" dirty="0" err="1"/>
              <a:t>texte</a:t>
            </a:r>
            <a:r>
              <a:rPr lang="en-US" dirty="0"/>
              <a:t>) la plus probable </a:t>
            </a:r>
            <a:r>
              <a:rPr lang="en-US" dirty="0" err="1"/>
              <a:t>selon</a:t>
            </a:r>
            <a:r>
              <a:rPr lang="en-US" dirty="0"/>
              <a:t> CLIP</a:t>
            </a:r>
          </a:p>
          <a:p>
            <a:pPr lvl="1"/>
            <a:r>
              <a:rPr lang="en-US" dirty="0" err="1"/>
              <a:t>Calculer</a:t>
            </a:r>
            <a:r>
              <a:rPr lang="en-US" dirty="0"/>
              <a:t> </a:t>
            </a:r>
            <a:r>
              <a:rPr lang="en-US" dirty="0" err="1"/>
              <a:t>l'intégration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avec </a:t>
            </a:r>
            <a:r>
              <a:rPr lang="en-US" dirty="0" err="1"/>
              <a:t>l'encodeur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Calculer</a:t>
            </a:r>
            <a:r>
              <a:rPr lang="en-US" dirty="0"/>
              <a:t> </a:t>
            </a:r>
            <a:r>
              <a:rPr lang="en-US" dirty="0" err="1"/>
              <a:t>l'intégration</a:t>
            </a:r>
            <a:r>
              <a:rPr lang="en-US" dirty="0"/>
              <a:t> de </a:t>
            </a:r>
            <a:r>
              <a:rPr lang="en-US" dirty="0" err="1"/>
              <a:t>l'image</a:t>
            </a:r>
            <a:r>
              <a:rPr lang="en-US" dirty="0"/>
              <a:t> avec </a:t>
            </a:r>
            <a:r>
              <a:rPr lang="en-US" dirty="0" err="1"/>
              <a:t>l'encodeur</a:t>
            </a:r>
            <a:r>
              <a:rPr lang="en-US" dirty="0"/>
              <a:t> </a:t>
            </a:r>
            <a:r>
              <a:rPr lang="en-US" dirty="0" err="1"/>
              <a:t>d'images</a:t>
            </a:r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640F-C34C-DCEA-1634-06938AD6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32"/>
          <a:stretch/>
        </p:blipFill>
        <p:spPr>
          <a:xfrm>
            <a:off x="7368431" y="1825625"/>
            <a:ext cx="4482911" cy="3288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577779-42F7-1395-07A2-E5B924CF4D6A}"/>
                  </a:ext>
                </a:extLst>
              </p:cNvPr>
              <p:cNvSpPr txBox="1"/>
              <p:nvPr/>
            </p:nvSpPr>
            <p:spPr>
              <a:xfrm>
                <a:off x="2746187" y="5331370"/>
                <a:ext cx="5614895" cy="898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𝑐𝑜𝑠𝑖𝑛𝑒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𝑐𝑜𝑠𝑖𝑛𝑒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𝑣𝑒𝑐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𝑣𝑒𝑐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577779-42F7-1395-07A2-E5B924CF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87" y="5331370"/>
                <a:ext cx="5614895" cy="898003"/>
              </a:xfrm>
              <a:prstGeom prst="rect">
                <a:avLst/>
              </a:prstGeom>
              <a:blipFill>
                <a:blip r:embed="rId3"/>
                <a:stretch>
                  <a:fillRect t="-7042" b="-718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10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EA5A-A3BD-20F1-A13F-F084ECE3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Zero-shot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8E37-8E07-CA0B-7E5B-F966D90F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Amélioration</a:t>
            </a:r>
            <a:r>
              <a:rPr lang="en-US" dirty="0"/>
              <a:t> significative des performances par rapport aux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précédentes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522D-386D-5DDD-E7CF-1A1A86AE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415"/>
          <a:stretch/>
        </p:blipFill>
        <p:spPr>
          <a:xfrm>
            <a:off x="2839571" y="2873562"/>
            <a:ext cx="6070600" cy="148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326CB-D9CF-8710-7B88-E26B172B4CA4}"/>
              </a:ext>
            </a:extLst>
          </p:cNvPr>
          <p:cNvSpPr txBox="1"/>
          <p:nvPr/>
        </p:nvSpPr>
        <p:spPr>
          <a:xfrm>
            <a:off x="2904565" y="4531229"/>
            <a:ext cx="6657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</a:t>
            </a:r>
            <a:r>
              <a:rPr lang="en-US" b="1" dirty="0"/>
              <a:t>ableau 1.</a:t>
            </a:r>
            <a:r>
              <a:rPr lang="en-US" dirty="0"/>
              <a:t> </a:t>
            </a:r>
            <a:r>
              <a:rPr lang="en-US" dirty="0" err="1"/>
              <a:t>Comparaison</a:t>
            </a:r>
            <a:r>
              <a:rPr lang="en-US" dirty="0"/>
              <a:t> de CLIP avec les </a:t>
            </a:r>
            <a:r>
              <a:rPr lang="en-US" dirty="0" err="1"/>
              <a:t>résultats</a:t>
            </a:r>
            <a:r>
              <a:rPr lang="en-US" dirty="0"/>
              <a:t> de classification </a:t>
            </a:r>
            <a:r>
              <a:rPr lang="en-US" dirty="0" err="1"/>
              <a:t>d'images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transfert</a:t>
            </a:r>
            <a:r>
              <a:rPr lang="en-US" dirty="0"/>
              <a:t> zero-shot </a:t>
            </a:r>
            <a:r>
              <a:rPr lang="en-US" dirty="0" err="1"/>
              <a:t>antérieurs</a:t>
            </a:r>
            <a:r>
              <a:rPr lang="en-US" dirty="0"/>
              <a:t>. CLIP </a:t>
            </a:r>
            <a:r>
              <a:rPr lang="en-US" dirty="0" err="1"/>
              <a:t>améliore</a:t>
            </a:r>
            <a:r>
              <a:rPr lang="en-US" dirty="0"/>
              <a:t> les performances sur les trois jeux de données de manière significative.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amélioration</a:t>
            </a:r>
            <a:r>
              <a:rPr lang="en-US" dirty="0"/>
              <a:t> </a:t>
            </a:r>
            <a:r>
              <a:rPr lang="en-US" dirty="0" err="1"/>
              <a:t>reflète</a:t>
            </a:r>
            <a:r>
              <a:rPr lang="en-US" dirty="0"/>
              <a:t> de </a:t>
            </a:r>
            <a:r>
              <a:rPr lang="en-US" dirty="0" err="1"/>
              <a:t>nombreuses</a:t>
            </a:r>
            <a:r>
              <a:rPr lang="en-US" dirty="0"/>
              <a:t> </a:t>
            </a:r>
            <a:r>
              <a:rPr lang="en-US" dirty="0" err="1"/>
              <a:t>différences</a:t>
            </a:r>
            <a:r>
              <a:rPr lang="en-US" dirty="0"/>
              <a:t> au </a:t>
            </a:r>
            <a:r>
              <a:rPr lang="en-US" dirty="0" err="1"/>
              <a:t>cours</a:t>
            </a:r>
            <a:r>
              <a:rPr lang="en-US" dirty="0"/>
              <a:t> des 4 </a:t>
            </a:r>
            <a:r>
              <a:rPr lang="en-US" dirty="0" err="1"/>
              <a:t>années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le </a:t>
            </a:r>
            <a:r>
              <a:rPr lang="en-US" dirty="0" err="1"/>
              <a:t>développement</a:t>
            </a:r>
            <a:r>
              <a:rPr lang="en-US" dirty="0"/>
              <a:t> des Visual N-Grams (Li et al., 2017).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9517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358B-8DD1-7E73-E088-A50C0D21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Ensembling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0910-D10D-E2AE-C037-9F3D490B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955"/>
            <a:ext cx="6387353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Encodeur</a:t>
            </a:r>
            <a:r>
              <a:rPr lang="en-US" dirty="0"/>
              <a:t> de classes avec </a:t>
            </a:r>
            <a:r>
              <a:rPr lang="en-US" dirty="0" err="1"/>
              <a:t>différents</a:t>
            </a:r>
            <a:r>
              <a:rPr lang="en-US" dirty="0"/>
              <a:t> prompts :</a:t>
            </a:r>
          </a:p>
          <a:p>
            <a:pPr lvl="1"/>
            <a:r>
              <a:rPr lang="en-US" dirty="0" err="1"/>
              <a:t>Uniquement</a:t>
            </a:r>
            <a:r>
              <a:rPr lang="en-US" dirty="0"/>
              <a:t> avec les </a:t>
            </a:r>
            <a:r>
              <a:rPr lang="en-US" dirty="0" err="1"/>
              <a:t>noms</a:t>
            </a:r>
            <a:r>
              <a:rPr lang="en-US" dirty="0"/>
              <a:t> des classes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Avec le prompt</a:t>
            </a:r>
            <a:r>
              <a:rPr lang="zh-CN" altLang="en-US" dirty="0"/>
              <a:t> </a:t>
            </a:r>
            <a:r>
              <a:rPr lang="en-US" altLang="zh-CN" dirty="0"/>
              <a:t>&lt;&lt;A photo of a {label}</a:t>
            </a:r>
            <a:r>
              <a:rPr lang="zh-CN" altLang="en-US" dirty="0"/>
              <a:t> </a:t>
            </a:r>
            <a:r>
              <a:rPr lang="en-US" altLang="zh-CN" dirty="0"/>
              <a:t>&gt;&gt;</a:t>
            </a:r>
          </a:p>
          <a:p>
            <a:r>
              <a:rPr lang="en-US" dirty="0"/>
              <a:t>Assembler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classificateurs</a:t>
            </a:r>
            <a:r>
              <a:rPr lang="en-US" dirty="0"/>
              <a:t> avec </a:t>
            </a:r>
            <a:r>
              <a:rPr lang="en-US" dirty="0" err="1"/>
              <a:t>différents</a:t>
            </a:r>
            <a:r>
              <a:rPr lang="en-US" dirty="0"/>
              <a:t> prompts de </a:t>
            </a:r>
            <a:r>
              <a:rPr lang="en-US" dirty="0" err="1"/>
              <a:t>contexte</a:t>
            </a:r>
            <a:r>
              <a:rPr lang="en-US" dirty="0"/>
              <a:t>, par </a:t>
            </a:r>
            <a:r>
              <a:rPr lang="en-US" dirty="0" err="1"/>
              <a:t>exemple</a:t>
            </a:r>
            <a:r>
              <a:rPr lang="en-US" dirty="0"/>
              <a:t> :</a:t>
            </a:r>
          </a:p>
          <a:p>
            <a:pPr lvl="1"/>
            <a:r>
              <a:rPr lang="en-US" altLang="zh-CN" dirty="0"/>
              <a:t>&lt;&lt;A photo of a big {label}&gt;&gt; </a:t>
            </a:r>
          </a:p>
          <a:p>
            <a:pPr lvl="1"/>
            <a:r>
              <a:rPr lang="en-US" altLang="zh-CN" dirty="0"/>
              <a:t> &lt;&lt;A photo of a small {label}&gt;&gt;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L'ensemble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construit</a:t>
            </a:r>
            <a:r>
              <a:rPr lang="en-US" dirty="0"/>
              <a:t> dans </a:t>
            </a:r>
            <a:r>
              <a:rPr lang="en-US" dirty="0" err="1"/>
              <a:t>l'espace</a:t>
            </a:r>
            <a:r>
              <a:rPr lang="en-US" dirty="0"/>
              <a:t> </a:t>
            </a:r>
            <a:r>
              <a:rPr lang="en-US" dirty="0" err="1"/>
              <a:t>d'intégration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9B45-D46E-4F23-E00D-CEB440CD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27" y="1690688"/>
            <a:ext cx="4720291" cy="4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E7E9-5F62-159F-B3FA-5F33A547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CLIP Zero-shot </a:t>
            </a:r>
            <a:r>
              <a:rPr lang="en-US" b="1" dirty="0" err="1"/>
              <a:t>est</a:t>
            </a:r>
            <a:r>
              <a:rPr lang="en-US" b="1" dirty="0"/>
              <a:t> </a:t>
            </a:r>
            <a:r>
              <a:rPr lang="en-US" b="1" dirty="0" err="1"/>
              <a:t>compétitif</a:t>
            </a:r>
            <a:r>
              <a:rPr lang="en-US" b="1" dirty="0"/>
              <a:t> avec </a:t>
            </a:r>
            <a:r>
              <a:rPr lang="en-US" b="1" dirty="0" err="1"/>
              <a:t>une</a:t>
            </a:r>
            <a:r>
              <a:rPr lang="en-US" b="1" dirty="0"/>
              <a:t> base de </a:t>
            </a:r>
            <a:r>
              <a:rPr lang="en-US" b="1" dirty="0" err="1"/>
              <a:t>référence</a:t>
            </a:r>
            <a:r>
              <a:rPr lang="en-US" b="1" dirty="0"/>
              <a:t> </a:t>
            </a:r>
            <a:r>
              <a:rPr lang="en-US" b="1" dirty="0" err="1"/>
              <a:t>entièrement</a:t>
            </a:r>
            <a:r>
              <a:rPr lang="en-US" b="1" dirty="0"/>
              <a:t> </a:t>
            </a:r>
            <a:r>
              <a:rPr lang="en-US" b="1" dirty="0" err="1"/>
              <a:t>supervisée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941E-4B38-9833-18D8-9D310408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31"/>
          <a:stretch/>
        </p:blipFill>
        <p:spPr>
          <a:xfrm>
            <a:off x="903568" y="1794093"/>
            <a:ext cx="4445374" cy="4698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4BB33-734B-5985-E249-AF42A8BE5F03}"/>
              </a:ext>
            </a:extLst>
          </p:cNvPr>
          <p:cNvSpPr txBox="1"/>
          <p:nvPr/>
        </p:nvSpPr>
        <p:spPr>
          <a:xfrm>
            <a:off x="5257800" y="281629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. CLIP Zero-shot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compétitif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référence</a:t>
            </a:r>
            <a:r>
              <a:rPr lang="en-US" dirty="0"/>
              <a:t> </a:t>
            </a:r>
            <a:r>
              <a:rPr lang="en-US" dirty="0" err="1"/>
              <a:t>entièrement</a:t>
            </a:r>
            <a:r>
              <a:rPr lang="en-US" dirty="0"/>
              <a:t> </a:t>
            </a:r>
            <a:r>
              <a:rPr lang="en-US" dirty="0" err="1"/>
              <a:t>supervisée</a:t>
            </a:r>
            <a:r>
              <a:rPr lang="en-US" dirty="0"/>
              <a:t>. Sur </a:t>
            </a:r>
            <a:r>
              <a:rPr lang="en-US" dirty="0" err="1"/>
              <a:t>une</a:t>
            </a:r>
            <a:r>
              <a:rPr lang="en-US" dirty="0"/>
              <a:t> suite </a:t>
            </a:r>
            <a:r>
              <a:rPr lang="en-US" dirty="0" err="1"/>
              <a:t>d'évaluation</a:t>
            </a:r>
            <a:r>
              <a:rPr lang="en-US" dirty="0"/>
              <a:t> de 27 ensembles de données, un </a:t>
            </a:r>
            <a:r>
              <a:rPr lang="en-US" dirty="0" err="1"/>
              <a:t>classificateur</a:t>
            </a:r>
            <a:r>
              <a:rPr lang="en-US" dirty="0"/>
              <a:t> CLIP Zero-shot </a:t>
            </a:r>
            <a:r>
              <a:rPr lang="en-US" dirty="0" err="1"/>
              <a:t>dépasse</a:t>
            </a:r>
            <a:r>
              <a:rPr lang="en-US" dirty="0"/>
              <a:t> un </a:t>
            </a:r>
            <a:r>
              <a:rPr lang="en-US" dirty="0" err="1"/>
              <a:t>classificateur</a:t>
            </a:r>
            <a:r>
              <a:rPr lang="en-US" dirty="0"/>
              <a:t> </a:t>
            </a:r>
            <a:r>
              <a:rPr lang="en-US" dirty="0" err="1"/>
              <a:t>linéaire</a:t>
            </a:r>
            <a:r>
              <a:rPr lang="en-US" dirty="0"/>
              <a:t> </a:t>
            </a:r>
            <a:r>
              <a:rPr lang="en-US" dirty="0" err="1"/>
              <a:t>entièrement</a:t>
            </a:r>
            <a:r>
              <a:rPr lang="en-US" dirty="0"/>
              <a:t> </a:t>
            </a:r>
            <a:r>
              <a:rPr lang="en-US" dirty="0" err="1"/>
              <a:t>supervisé</a:t>
            </a:r>
            <a:r>
              <a:rPr lang="en-US" dirty="0"/>
              <a:t> </a:t>
            </a:r>
            <a:r>
              <a:rPr lang="en-US" dirty="0" err="1"/>
              <a:t>ajusté</a:t>
            </a:r>
            <a:r>
              <a:rPr lang="en-US" dirty="0"/>
              <a:t> sur les </a:t>
            </a:r>
            <a:r>
              <a:rPr lang="en-US" dirty="0" err="1"/>
              <a:t>caractéristiques</a:t>
            </a:r>
            <a:r>
              <a:rPr lang="en-US" dirty="0"/>
              <a:t> de ResNet-50 pour 16 ensembles de données, y </a:t>
            </a:r>
            <a:r>
              <a:rPr lang="en-US" dirty="0" err="1"/>
              <a:t>compris</a:t>
            </a:r>
            <a:r>
              <a:rPr lang="en-US" dirty="0"/>
              <a:t> ImageNet.</a:t>
            </a:r>
          </a:p>
        </p:txBody>
      </p:sp>
    </p:spTree>
    <p:extLst>
      <p:ext uri="{BB962C8B-B14F-4D97-AF65-F5344CB8AC3E}">
        <p14:creationId xmlns:p14="http://schemas.microsoft.com/office/powerpoint/2010/main" val="16734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12F9-1299-054F-EF98-4E42826F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CLIP Zero-shot </a:t>
            </a:r>
            <a:r>
              <a:rPr lang="en-US" b="1" dirty="0" err="1"/>
              <a:t>dépasse</a:t>
            </a:r>
            <a:r>
              <a:rPr lang="en-US" b="1" dirty="0"/>
              <a:t> les probes </a:t>
            </a:r>
            <a:r>
              <a:rPr lang="en-US" b="1" dirty="0" err="1"/>
              <a:t>linéaires</a:t>
            </a:r>
            <a:r>
              <a:rPr lang="en-US" b="1" dirty="0"/>
              <a:t> few-shot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3DE23-1DA0-016D-72CC-A59A5C4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90688"/>
            <a:ext cx="5054600" cy="474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6D9A2-ED61-EDAA-84B9-205200B36A6B}"/>
              </a:ext>
            </a:extLst>
          </p:cNvPr>
          <p:cNvSpPr txBox="1"/>
          <p:nvPr/>
        </p:nvSpPr>
        <p:spPr>
          <a:xfrm>
            <a:off x="6341037" y="2136791"/>
            <a:ext cx="52174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. CLIP Zero-shot </a:t>
            </a:r>
            <a:r>
              <a:rPr lang="en-US" dirty="0" err="1"/>
              <a:t>dépasse</a:t>
            </a:r>
            <a:r>
              <a:rPr lang="en-US" dirty="0"/>
              <a:t> les probes </a:t>
            </a:r>
            <a:r>
              <a:rPr lang="en-US" dirty="0" err="1"/>
              <a:t>linéaires</a:t>
            </a:r>
            <a:r>
              <a:rPr lang="en-US" dirty="0"/>
              <a:t> few-shot. CLIP Zero-shot </a:t>
            </a:r>
            <a:r>
              <a:rPr lang="en-US" dirty="0" err="1"/>
              <a:t>atteint</a:t>
            </a:r>
            <a:r>
              <a:rPr lang="en-US" dirty="0"/>
              <a:t> la performance </a:t>
            </a:r>
            <a:r>
              <a:rPr lang="en-US" dirty="0" err="1"/>
              <a:t>moyenne</a:t>
            </a:r>
            <a:r>
              <a:rPr lang="en-US" dirty="0"/>
              <a:t> d'un </a:t>
            </a:r>
            <a:r>
              <a:rPr lang="en-US" dirty="0" err="1"/>
              <a:t>classificateur</a:t>
            </a:r>
            <a:r>
              <a:rPr lang="en-US" dirty="0"/>
              <a:t> </a:t>
            </a:r>
            <a:r>
              <a:rPr lang="en-US" dirty="0" err="1"/>
              <a:t>linéaire</a:t>
            </a:r>
            <a:r>
              <a:rPr lang="en-US" dirty="0"/>
              <a:t> 4-shot </a:t>
            </a:r>
            <a:r>
              <a:rPr lang="en-US" dirty="0" err="1"/>
              <a:t>entraîné</a:t>
            </a:r>
            <a:r>
              <a:rPr lang="en-US" dirty="0"/>
              <a:t> dans le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espace</a:t>
            </a:r>
            <a:r>
              <a:rPr lang="en-US" dirty="0"/>
              <a:t> de </a:t>
            </a:r>
            <a:r>
              <a:rPr lang="en-US" dirty="0" err="1"/>
              <a:t>caractéristiques</a:t>
            </a:r>
            <a:r>
              <a:rPr lang="en-US" dirty="0"/>
              <a:t> et se </a:t>
            </a:r>
            <a:r>
              <a:rPr lang="en-US" dirty="0" err="1"/>
              <a:t>rapproche</a:t>
            </a:r>
            <a:r>
              <a:rPr lang="en-US" dirty="0"/>
              <a:t> des </a:t>
            </a:r>
            <a:r>
              <a:rPr lang="en-US" dirty="0" err="1"/>
              <a:t>meilleurs</a:t>
            </a:r>
            <a:r>
              <a:rPr lang="en-US" dirty="0"/>
              <a:t> </a:t>
            </a:r>
            <a:r>
              <a:rPr lang="en-US" dirty="0" err="1"/>
              <a:t>résultats</a:t>
            </a:r>
            <a:r>
              <a:rPr lang="en-US" dirty="0"/>
              <a:t> d'un </a:t>
            </a:r>
            <a:r>
              <a:rPr lang="en-US" dirty="0" err="1"/>
              <a:t>classificateur</a:t>
            </a:r>
            <a:r>
              <a:rPr lang="en-US" dirty="0"/>
              <a:t> </a:t>
            </a:r>
            <a:r>
              <a:rPr lang="en-US" dirty="0" err="1"/>
              <a:t>linéaire</a:t>
            </a:r>
            <a:r>
              <a:rPr lang="en-US" dirty="0"/>
              <a:t> 16-shot </a:t>
            </a:r>
            <a:r>
              <a:rPr lang="en-US" dirty="0" err="1"/>
              <a:t>parmi</a:t>
            </a:r>
            <a:r>
              <a:rPr lang="en-US" dirty="0"/>
              <a:t> les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publiquement</a:t>
            </a:r>
            <a:r>
              <a:rPr lang="en-US" dirty="0"/>
              <a:t>. Pour les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BiT</a:t>
            </a:r>
            <a:r>
              <a:rPr lang="en-US" dirty="0"/>
              <a:t>-M et SimCLRv2, le </a:t>
            </a:r>
            <a:r>
              <a:rPr lang="en-US" dirty="0" err="1"/>
              <a:t>modèle</a:t>
            </a:r>
            <a:r>
              <a:rPr lang="en-US" dirty="0"/>
              <a:t> le plus performant </a:t>
            </a:r>
            <a:r>
              <a:rPr lang="en-US" dirty="0" err="1"/>
              <a:t>est</a:t>
            </a:r>
            <a:r>
              <a:rPr lang="en-US" dirty="0"/>
              <a:t> mis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évidence</a:t>
            </a:r>
            <a:r>
              <a:rPr lang="en-US" dirty="0"/>
              <a:t>. Les </a:t>
            </a:r>
            <a:r>
              <a:rPr lang="en-US" dirty="0" err="1"/>
              <a:t>lignes</a:t>
            </a:r>
            <a:r>
              <a:rPr lang="en-US" dirty="0"/>
              <a:t> </a:t>
            </a:r>
            <a:r>
              <a:rPr lang="en-US" dirty="0" err="1"/>
              <a:t>grises</a:t>
            </a:r>
            <a:r>
              <a:rPr lang="en-US" dirty="0"/>
              <a:t> </a:t>
            </a:r>
            <a:r>
              <a:rPr lang="en-US" dirty="0" err="1"/>
              <a:t>claires</a:t>
            </a:r>
            <a:r>
              <a:rPr lang="en-US" dirty="0"/>
              <a:t> </a:t>
            </a:r>
            <a:r>
              <a:rPr lang="en-US" dirty="0" err="1"/>
              <a:t>représentent</a:t>
            </a:r>
            <a:r>
              <a:rPr lang="en-US" dirty="0"/>
              <a:t> </a:t>
            </a:r>
            <a:r>
              <a:rPr lang="en-US" dirty="0" err="1"/>
              <a:t>d'autres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dans la suite </a:t>
            </a:r>
            <a:r>
              <a:rPr lang="en-US" dirty="0" err="1"/>
              <a:t>d'évaluation</a:t>
            </a:r>
            <a:r>
              <a:rPr lang="en-US" dirty="0"/>
              <a:t>. Les 20 ensembles de données </a:t>
            </a:r>
            <a:r>
              <a:rPr lang="en-US" dirty="0" err="1"/>
              <a:t>ayant</a:t>
            </a:r>
            <a:r>
              <a:rPr lang="en-US" dirty="0"/>
              <a:t> au </a:t>
            </a:r>
            <a:r>
              <a:rPr lang="en-US" dirty="0" err="1"/>
              <a:t>moins</a:t>
            </a:r>
            <a:r>
              <a:rPr lang="en-US" dirty="0"/>
              <a:t> 16 </a:t>
            </a:r>
            <a:r>
              <a:rPr lang="en-US" dirty="0" err="1"/>
              <a:t>exemples</a:t>
            </a:r>
            <a:r>
              <a:rPr lang="en-US" dirty="0"/>
              <a:t> par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 dans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39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11925</TotalTime>
  <Words>1439</Words>
  <Application>Microsoft Macintosh PowerPoint</Application>
  <PresentationFormat>Widescreen</PresentationFormat>
  <Paragraphs>146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Google Sans</vt:lpstr>
      <vt:lpstr>Arial</vt:lpstr>
      <vt:lpstr>Calibri</vt:lpstr>
      <vt:lpstr>Calibri Light</vt:lpstr>
      <vt:lpstr>Cambria Math</vt:lpstr>
      <vt:lpstr>Lucida Grande</vt:lpstr>
      <vt:lpstr>Times New Roman</vt:lpstr>
      <vt:lpstr>Office Theme</vt:lpstr>
      <vt:lpstr>Multi-modality Learning</vt:lpstr>
      <vt:lpstr>Aperçu</vt:lpstr>
      <vt:lpstr>CLIP : Apprentissage conjoint de la représentation d'images et de textes (Radford et al. 2021)</vt:lpstr>
      <vt:lpstr>CLIP (Radford et al. 2021)</vt:lpstr>
      <vt:lpstr>Classification d'images Zero-shot</vt:lpstr>
      <vt:lpstr>Performance Zero-shot</vt:lpstr>
      <vt:lpstr>Prompt Engineering and Ensembling</vt:lpstr>
      <vt:lpstr>CLIP Zero-shot est compétitif avec une base de référence entièrement supervisée</vt:lpstr>
      <vt:lpstr>CLIP Zero-shot dépasse les probes linéaires few-shot</vt:lpstr>
      <vt:lpstr>Implémentation</vt:lpstr>
      <vt:lpstr>Aperçu</vt:lpstr>
      <vt:lpstr>DALL-E-2 : Génération d'images à partir de texte</vt:lpstr>
      <vt:lpstr>Architecture du Modèle</vt:lpstr>
      <vt:lpstr>La formulation probabiliste</vt:lpstr>
      <vt:lpstr>Decodeur p(〖x|z〗_i,y)</vt:lpstr>
      <vt:lpstr>Prior p(z_i│y)</vt:lpstr>
      <vt:lpstr>Aperçu</vt:lpstr>
      <vt:lpstr>LLAVA: Large Language and Vision Assistant</vt:lpstr>
      <vt:lpstr>Génération de Données Visuelles d'Instruction Assistée par GPT</vt:lpstr>
      <vt:lpstr>Trois types différents de données de suivi d'instructions</vt:lpstr>
      <vt:lpstr>PowerPoint Presentation</vt:lpstr>
      <vt:lpstr>Prompts pour la Génération de Données de Suivi d'Instructions</vt:lpstr>
      <vt:lpstr>PowerPoint Presentation</vt:lpstr>
      <vt:lpstr>Architecture de Visual Instruction Tuning</vt:lpstr>
      <vt:lpstr>Entraînement</vt:lpstr>
      <vt:lpstr>Entraînement</vt:lpstr>
      <vt:lpstr>Procédures de Instruction Tuning en deux étapes</vt:lpstr>
      <vt:lpstr>Procédures de Instruction Tuning en deux étapes</vt:lpstr>
      <vt:lpstr>Application: Multimodal ChatBot</vt:lpstr>
      <vt:lpstr>PowerPoint Presentation</vt:lpstr>
      <vt:lpstr>Application : Réponses à des Questions Scientifiques</vt:lpstr>
      <vt:lpstr>PowerPoint Presentation</vt:lpstr>
      <vt:lpstr>Interaction avec CLIP</vt:lpstr>
      <vt:lpstr>Merci!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328</cp:revision>
  <dcterms:created xsi:type="dcterms:W3CDTF">2018-09-11T21:06:02Z</dcterms:created>
  <dcterms:modified xsi:type="dcterms:W3CDTF">2024-11-14T19:37:09Z</dcterms:modified>
</cp:coreProperties>
</file>